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vml" ContentType="application/vnd.openxmlformats-officedocument.vmlDrawing"/>
  <Default Extension="xlsx" ContentType="application/vnd.openxmlformats-officedocument.spreadsheetml.sheet"/>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embeddings/oleObject2.bin" ContentType="application/vnd.openxmlformats-officedocument.oleObject"/>
  <Override PartName="/ppt/charts/chart6.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embeddings/oleObject3.bin" ContentType="application/vnd.openxmlformats-officedocument.oleObject"/>
  <Override PartName="/ppt/charts/chart7.xml" ContentType="application/vnd.openxmlformats-officedocument.drawingml.chart+xml"/>
  <Override PartName="/ppt/charts/chart8.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charts/chart9.xml" ContentType="application/vnd.openxmlformats-officedocument.drawingml.chart+xml"/>
  <Override PartName="/ppt/drawings/drawing4.xml" ContentType="application/vnd.openxmlformats-officedocument.drawingml.chartshapes+xml"/>
  <Override PartName="/ppt/embeddings/oleObject4.bin" ContentType="application/vnd.openxmlformats-officedocument.oleObject"/>
  <Override PartName="/ppt/charts/chart10.xml" ContentType="application/vnd.openxmlformats-officedocument.drawingml.chart+xml"/>
  <Override PartName="/ppt/drawings/drawing5.xml" ContentType="application/vnd.openxmlformats-officedocument.drawingml.chartshapes+xml"/>
  <Override PartName="/ppt/notesSlides/notesSlide10.xml" ContentType="application/vnd.openxmlformats-officedocument.presentationml.notesSlide+xml"/>
  <Override PartName="/ppt/charts/chart11.xml" ContentType="application/vnd.openxmlformats-officedocument.drawingml.chart+xml"/>
  <Override PartName="/ppt/drawings/drawing6.xml" ContentType="application/vnd.openxmlformats-officedocument.drawingml.chartshapes+xml"/>
  <Override PartName="/ppt/charts/chart12.xml" ContentType="application/vnd.openxmlformats-officedocument.drawingml.chart+xml"/>
  <Override PartName="/ppt/theme/themeOverride1.xml" ContentType="application/vnd.openxmlformats-officedocument.themeOverride+xml"/>
  <Override PartName="/ppt/drawings/drawing7.xml" ContentType="application/vnd.openxmlformats-officedocument.drawingml.chartshapes+xml"/>
  <Override PartName="/ppt/notesSlides/notesSlide11.xml" ContentType="application/vnd.openxmlformats-officedocument.presentationml.notesSlide+xml"/>
  <Override PartName="/ppt/charts/chart13.xml" ContentType="application/vnd.openxmlformats-officedocument.drawingml.chart+xml"/>
  <Override PartName="/ppt/drawings/drawing8.xml" ContentType="application/vnd.openxmlformats-officedocument.drawingml.chartshapes+xml"/>
  <Override PartName="/ppt/charts/chart14.xml" ContentType="application/vnd.openxmlformats-officedocument.drawingml.chart+xml"/>
  <Override PartName="/ppt/theme/themeOverride2.xml" ContentType="application/vnd.openxmlformats-officedocument.themeOverride+xml"/>
  <Override PartName="/ppt/drawings/drawing9.xml" ContentType="application/vnd.openxmlformats-officedocument.drawingml.chartshapes+xml"/>
  <Override PartName="/ppt/notesSlides/notesSlide12.xml" ContentType="application/vnd.openxmlformats-officedocument.presentationml.notesSlide+xml"/>
  <Override PartName="/ppt/charts/chart15.xml" ContentType="application/vnd.openxmlformats-officedocument.drawingml.chart+xml"/>
  <Override PartName="/ppt/drawings/drawing10.xml" ContentType="application/vnd.openxmlformats-officedocument.drawingml.chartshapes+xml"/>
  <Override PartName="/ppt/embeddings/oleObject5.bin" ContentType="application/vnd.openxmlformats-officedocument.oleObject"/>
  <Override PartName="/ppt/charts/chart16.xml" ContentType="application/vnd.openxmlformats-officedocument.drawingml.chart+xml"/>
  <Override PartName="/ppt/drawings/drawing11.xml" ContentType="application/vnd.openxmlformats-officedocument.drawingml.chartshapes+xml"/>
  <Override PartName="/ppt/notesSlides/notesSlide13.xml" ContentType="application/vnd.openxmlformats-officedocument.presentationml.notesSlide+xml"/>
  <Override PartName="/ppt/embeddings/oleObject6.bin" ContentType="application/vnd.openxmlformats-officedocument.oleObject"/>
  <Override PartName="/ppt/charts/chart17.xml" ContentType="application/vnd.openxmlformats-officedocument.drawingml.chart+xml"/>
  <Override PartName="/ppt/drawings/drawing12.xml" ContentType="application/vnd.openxmlformats-officedocument.drawingml.chartshapes+xml"/>
  <Override PartName="/ppt/notesSlides/notesSlide14.xml" ContentType="application/vnd.openxmlformats-officedocument.presentationml.notesSlide+xml"/>
  <Override PartName="/ppt/charts/chart18.xml" ContentType="application/vnd.openxmlformats-officedocument.drawingml.chart+xml"/>
  <Override PartName="/ppt/drawings/drawing13.xml" ContentType="application/vnd.openxmlformats-officedocument.drawingml.chartshapes+xml"/>
  <Override PartName="/ppt/embeddings/oleObject7.bin" ContentType="application/vnd.openxmlformats-officedocument.oleObject"/>
  <Override PartName="/ppt/charts/chart19.xml" ContentType="application/vnd.openxmlformats-officedocument.drawingml.chart+xml"/>
  <Override PartName="/ppt/theme/themeOverride3.xml" ContentType="application/vnd.openxmlformats-officedocument.themeOverride+xml"/>
  <Override PartName="/ppt/drawings/drawing14.xml" ContentType="application/vnd.openxmlformats-officedocument.drawingml.chartshapes+xml"/>
  <Override PartName="/ppt/notesSlides/notesSlide15.xml" ContentType="application/vnd.openxmlformats-officedocument.presentationml.notesSlide+xml"/>
  <Override PartName="/ppt/charts/chart20.xml" ContentType="application/vnd.openxmlformats-officedocument.drawingml.chart+xml"/>
  <Override PartName="/ppt/drawings/drawing15.xml" ContentType="application/vnd.openxmlformats-officedocument.drawingml.chartshapes+xml"/>
  <Override PartName="/ppt/charts/chart21.xml" ContentType="application/vnd.openxmlformats-officedocument.drawingml.chart+xml"/>
  <Override PartName="/ppt/drawings/drawing16.xml" ContentType="application/vnd.openxmlformats-officedocument.drawingml.chartshapes+xml"/>
  <Override PartName="/ppt/embeddings/oleObject8.bin" ContentType="application/vnd.openxmlformats-officedocument.oleObject"/>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0"/>
  </p:notesMasterIdLst>
  <p:sldIdLst>
    <p:sldId id="256" r:id="rId2"/>
    <p:sldId id="257" r:id="rId3"/>
    <p:sldId id="258" r:id="rId4"/>
    <p:sldId id="277" r:id="rId5"/>
    <p:sldId id="275" r:id="rId6"/>
    <p:sldId id="261" r:id="rId7"/>
    <p:sldId id="262" r:id="rId8"/>
    <p:sldId id="263" r:id="rId9"/>
    <p:sldId id="264" r:id="rId10"/>
    <p:sldId id="265" r:id="rId11"/>
    <p:sldId id="266" r:id="rId12"/>
    <p:sldId id="267" r:id="rId13"/>
    <p:sldId id="268" r:id="rId14"/>
    <p:sldId id="269" r:id="rId15"/>
    <p:sldId id="270" r:id="rId16"/>
    <p:sldId id="290" r:id="rId17"/>
    <p:sldId id="291" r:id="rId18"/>
    <p:sldId id="292" r:id="rId19"/>
  </p:sldIdLst>
  <p:sldSz cx="10058400" cy="7772400"/>
  <p:notesSz cx="7023100" cy="9309100"/>
  <p:defaultTex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6" orient="horz" pos="862">
          <p15:clr>
            <a:srgbClr val="A4A3A4"/>
          </p15:clr>
        </p15:guide>
        <p15:guide id="10" pos="2705">
          <p15:clr>
            <a:srgbClr val="A4A3A4"/>
          </p15:clr>
        </p15:guide>
        <p15:guide id="12" pos="5990">
          <p15:clr>
            <a:srgbClr val="A4A3A4"/>
          </p15:clr>
        </p15:guide>
        <p15:guide id="15" pos="3161">
          <p15:clr>
            <a:srgbClr val="A4A3A4"/>
          </p15:clr>
        </p15:guide>
        <p15:guide id="16" pos="3336" userDrawn="1">
          <p15:clr>
            <a:srgbClr val="A4A3A4"/>
          </p15:clr>
        </p15:guide>
        <p15:guide id="23" orient="horz" pos="4728" userDrawn="1">
          <p15:clr>
            <a:srgbClr val="A4A3A4"/>
          </p15:clr>
        </p15:guide>
        <p15:guide id="24" orient="horz" pos="1178">
          <p15:clr>
            <a:srgbClr val="A4A3A4"/>
          </p15:clr>
        </p15:guide>
        <p15:guide id="25" orient="horz" pos="664">
          <p15:clr>
            <a:srgbClr val="A4A3A4"/>
          </p15:clr>
        </p15:guide>
        <p15:guide id="27" pos="435">
          <p15:clr>
            <a:srgbClr val="A4A3A4"/>
          </p15:clr>
        </p15:guide>
        <p15:guide id="28" pos="296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Goodrum@dimensional.com" initials="T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559"/>
    <a:srgbClr val="B44E25"/>
    <a:srgbClr val="35627D"/>
    <a:srgbClr val="C00000"/>
    <a:srgbClr val="93A37C"/>
    <a:srgbClr val="FFFFFF"/>
    <a:srgbClr val="7F7F7F"/>
    <a:srgbClr val="595959"/>
    <a:srgbClr val="000000"/>
    <a:srgbClr val="6EA1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autoAdjust="0"/>
    <p:restoredTop sz="99762" autoAdjust="0"/>
  </p:normalViewPr>
  <p:slideViewPr>
    <p:cSldViewPr snapToGrid="0">
      <p:cViewPr varScale="1">
        <p:scale>
          <a:sx n="108" d="100"/>
          <a:sy n="108" d="100"/>
        </p:scale>
        <p:origin x="-336" y="-112"/>
      </p:cViewPr>
      <p:guideLst>
        <p:guide orient="horz" pos="862"/>
        <p:guide orient="horz" pos="4728"/>
        <p:guide orient="horz" pos="1178"/>
        <p:guide orient="horz" pos="664"/>
        <p:guide pos="2705"/>
        <p:guide pos="5990"/>
        <p:guide pos="3161"/>
        <p:guide pos="3336"/>
        <p:guide pos="435"/>
        <p:guide pos="2963"/>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27"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 Id="rId2"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 Id="rId2" Type="http://schemas.openxmlformats.org/officeDocument/2006/relationships/chartUserShapes" Target="../drawings/drawing6.xm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2.xlsx"/><Relationship Id="rId3" Type="http://schemas.openxmlformats.org/officeDocument/2006/relationships/chartUserShapes" Target="../drawings/drawing7.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 Id="rId2" Type="http://schemas.openxmlformats.org/officeDocument/2006/relationships/chartUserShapes" Target="../drawings/drawing8.xm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14.xlsx"/><Relationship Id="rId3" Type="http://schemas.openxmlformats.org/officeDocument/2006/relationships/chartUserShapes" Target="../drawings/drawing9.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 Id="rId2" Type="http://schemas.openxmlformats.org/officeDocument/2006/relationships/chartUserShapes" Target="../drawings/drawing10.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 Id="rId2" Type="http://schemas.openxmlformats.org/officeDocument/2006/relationships/chartUserShapes" Target="../drawings/drawing11.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 Id="rId2" Type="http://schemas.openxmlformats.org/officeDocument/2006/relationships/chartUserShapes" Target="../drawings/drawing12.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 Id="rId2" Type="http://schemas.openxmlformats.org/officeDocument/2006/relationships/chartUserShapes" Target="../drawings/drawing13.xml"/></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19.xlsx"/><Relationship Id="rId3" Type="http://schemas.openxmlformats.org/officeDocument/2006/relationships/chartUserShapes" Target="../drawings/drawing1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 Id="rId2" Type="http://schemas.openxmlformats.org/officeDocument/2006/relationships/chartUserShapes" Target="../drawings/drawing15.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 Id="rId2" Type="http://schemas.openxmlformats.org/officeDocument/2006/relationships/chartUserShapes" Target="../drawings/drawing16.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 Id="rId2"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 Id="rId2"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94761644842439"/>
          <c:y val="0.0312501821033415"/>
          <c:w val="0.932677445767997"/>
          <c:h val="0.920454545454545"/>
        </c:manualLayout>
      </c:layout>
      <c:areaChart>
        <c:grouping val="standard"/>
        <c:varyColors val="0"/>
        <c:ser>
          <c:idx val="1"/>
          <c:order val="1"/>
          <c:tx>
            <c:strRef>
              <c:f>Sheet1!$C$1</c:f>
              <c:strCache>
                <c:ptCount val="1"/>
                <c:pt idx="0">
                  <c:v>line</c:v>
                </c:pt>
              </c:strCache>
            </c:strRef>
          </c:tx>
          <c:spPr>
            <a:solidFill>
              <a:schemeClr val="bg1">
                <a:lumMod val="85000"/>
              </a:schemeClr>
            </a:solidFill>
            <a:ln w="25400">
              <a:noFill/>
            </a:ln>
          </c:spPr>
          <c:cat>
            <c:numRef>
              <c:f>Sheet1!$A$2:$A$67</c:f>
              <c:numCache>
                <c:formatCode>mmm\ dd\,\ yyyy</c:formatCode>
                <c:ptCount val="66"/>
                <c:pt idx="0">
                  <c:v>43007.0</c:v>
                </c:pt>
                <c:pt idx="1">
                  <c:v>43010.0</c:v>
                </c:pt>
                <c:pt idx="2">
                  <c:v>43011.0</c:v>
                </c:pt>
                <c:pt idx="3">
                  <c:v>43012.0</c:v>
                </c:pt>
                <c:pt idx="4">
                  <c:v>43013.0</c:v>
                </c:pt>
                <c:pt idx="5">
                  <c:v>43014.0</c:v>
                </c:pt>
                <c:pt idx="6">
                  <c:v>43017.0</c:v>
                </c:pt>
                <c:pt idx="7">
                  <c:v>43018.0</c:v>
                </c:pt>
                <c:pt idx="8">
                  <c:v>43019.0</c:v>
                </c:pt>
                <c:pt idx="9">
                  <c:v>43020.0</c:v>
                </c:pt>
                <c:pt idx="10">
                  <c:v>43021.0</c:v>
                </c:pt>
                <c:pt idx="11">
                  <c:v>43024.0</c:v>
                </c:pt>
                <c:pt idx="12">
                  <c:v>43025.0</c:v>
                </c:pt>
                <c:pt idx="13">
                  <c:v>43026.0</c:v>
                </c:pt>
                <c:pt idx="14">
                  <c:v>43027.0</c:v>
                </c:pt>
                <c:pt idx="15">
                  <c:v>43028.0</c:v>
                </c:pt>
                <c:pt idx="16">
                  <c:v>43031.0</c:v>
                </c:pt>
                <c:pt idx="17">
                  <c:v>43032.0</c:v>
                </c:pt>
                <c:pt idx="18">
                  <c:v>43033.0</c:v>
                </c:pt>
                <c:pt idx="19">
                  <c:v>43034.0</c:v>
                </c:pt>
                <c:pt idx="20">
                  <c:v>43035.0</c:v>
                </c:pt>
                <c:pt idx="21">
                  <c:v>43038.0</c:v>
                </c:pt>
                <c:pt idx="22">
                  <c:v>43039.0</c:v>
                </c:pt>
                <c:pt idx="23">
                  <c:v>43040.0</c:v>
                </c:pt>
                <c:pt idx="24">
                  <c:v>43041.0</c:v>
                </c:pt>
                <c:pt idx="25">
                  <c:v>43042.0</c:v>
                </c:pt>
                <c:pt idx="26">
                  <c:v>43045.0</c:v>
                </c:pt>
                <c:pt idx="27">
                  <c:v>43046.0</c:v>
                </c:pt>
                <c:pt idx="28">
                  <c:v>43047.0</c:v>
                </c:pt>
                <c:pt idx="29">
                  <c:v>43048.0</c:v>
                </c:pt>
                <c:pt idx="30">
                  <c:v>43049.0</c:v>
                </c:pt>
                <c:pt idx="31">
                  <c:v>43052.0</c:v>
                </c:pt>
                <c:pt idx="32">
                  <c:v>43053.0</c:v>
                </c:pt>
                <c:pt idx="33">
                  <c:v>43054.0</c:v>
                </c:pt>
                <c:pt idx="34">
                  <c:v>43055.0</c:v>
                </c:pt>
                <c:pt idx="35">
                  <c:v>43056.0</c:v>
                </c:pt>
                <c:pt idx="36">
                  <c:v>43059.0</c:v>
                </c:pt>
                <c:pt idx="37">
                  <c:v>43060.0</c:v>
                </c:pt>
                <c:pt idx="38">
                  <c:v>43061.0</c:v>
                </c:pt>
                <c:pt idx="39">
                  <c:v>43062.0</c:v>
                </c:pt>
                <c:pt idx="40">
                  <c:v>43063.0</c:v>
                </c:pt>
                <c:pt idx="41">
                  <c:v>43066.0</c:v>
                </c:pt>
                <c:pt idx="42">
                  <c:v>43067.0</c:v>
                </c:pt>
                <c:pt idx="43">
                  <c:v>43068.0</c:v>
                </c:pt>
                <c:pt idx="44">
                  <c:v>43069.0</c:v>
                </c:pt>
                <c:pt idx="45">
                  <c:v>43070.0</c:v>
                </c:pt>
                <c:pt idx="46">
                  <c:v>43073.0</c:v>
                </c:pt>
                <c:pt idx="47">
                  <c:v>43074.0</c:v>
                </c:pt>
                <c:pt idx="48">
                  <c:v>43075.0</c:v>
                </c:pt>
                <c:pt idx="49">
                  <c:v>43076.0</c:v>
                </c:pt>
                <c:pt idx="50">
                  <c:v>43077.0</c:v>
                </c:pt>
                <c:pt idx="51">
                  <c:v>43080.0</c:v>
                </c:pt>
                <c:pt idx="52">
                  <c:v>43081.0</c:v>
                </c:pt>
                <c:pt idx="53">
                  <c:v>43082.0</c:v>
                </c:pt>
                <c:pt idx="54">
                  <c:v>43083.0</c:v>
                </c:pt>
                <c:pt idx="55">
                  <c:v>43084.0</c:v>
                </c:pt>
                <c:pt idx="56">
                  <c:v>43087.0</c:v>
                </c:pt>
                <c:pt idx="57">
                  <c:v>43088.0</c:v>
                </c:pt>
                <c:pt idx="58">
                  <c:v>43089.0</c:v>
                </c:pt>
                <c:pt idx="59">
                  <c:v>43090.0</c:v>
                </c:pt>
                <c:pt idx="60">
                  <c:v>43091.0</c:v>
                </c:pt>
                <c:pt idx="61">
                  <c:v>43094.0</c:v>
                </c:pt>
                <c:pt idx="62">
                  <c:v>43095.0</c:v>
                </c:pt>
                <c:pt idx="63">
                  <c:v>43096.0</c:v>
                </c:pt>
                <c:pt idx="64">
                  <c:v>43097.0</c:v>
                </c:pt>
                <c:pt idx="65">
                  <c:v>43098.0</c:v>
                </c:pt>
              </c:numCache>
            </c:numRef>
          </c:cat>
          <c:val>
            <c:numRef>
              <c:f>Sheet1!$C$2:$C$67</c:f>
              <c:numCache>
                <c:formatCode>#,##0.000</c:formatCode>
                <c:ptCount val="66"/>
                <c:pt idx="0">
                  <c:v>233.922065065679</c:v>
                </c:pt>
                <c:pt idx="1">
                  <c:v>234.384146829836</c:v>
                </c:pt>
                <c:pt idx="2">
                  <c:v>235.252368688714</c:v>
                </c:pt>
                <c:pt idx="3">
                  <c:v>235.51660012641</c:v>
                </c:pt>
                <c:pt idx="4">
                  <c:v>236.102843172251</c:v>
                </c:pt>
                <c:pt idx="5">
                  <c:v>235.921196056849</c:v>
                </c:pt>
                <c:pt idx="6">
                  <c:v>235.761563117289</c:v>
                </c:pt>
                <c:pt idx="7">
                  <c:v>236.940659905824</c:v>
                </c:pt>
                <c:pt idx="8">
                  <c:v>237.374639233804</c:v>
                </c:pt>
                <c:pt idx="9">
                  <c:v>237.410044563269</c:v>
                </c:pt>
                <c:pt idx="10">
                  <c:v>237.970828455432</c:v>
                </c:pt>
                <c:pt idx="11">
                  <c:v>238.314965780716</c:v>
                </c:pt>
                <c:pt idx="12">
                  <c:v>237.900681880151</c:v>
                </c:pt>
                <c:pt idx="13">
                  <c:v>238.254588548972</c:v>
                </c:pt>
                <c:pt idx="14">
                  <c:v>238.30966316993</c:v>
                </c:pt>
                <c:pt idx="15">
                  <c:v>238.624072496149</c:v>
                </c:pt>
                <c:pt idx="16">
                  <c:v>237.961410750376</c:v>
                </c:pt>
                <c:pt idx="17">
                  <c:v>238.036628876953</c:v>
                </c:pt>
                <c:pt idx="18">
                  <c:v>237.242950010314</c:v>
                </c:pt>
                <c:pt idx="19">
                  <c:v>237.327716465591</c:v>
                </c:pt>
                <c:pt idx="20">
                  <c:v>238.306295558492</c:v>
                </c:pt>
                <c:pt idx="21">
                  <c:v>238.447449715412</c:v>
                </c:pt>
                <c:pt idx="22">
                  <c:v>238.7795350971149</c:v>
                </c:pt>
                <c:pt idx="23">
                  <c:v>239.480582022199</c:v>
                </c:pt>
                <c:pt idx="24">
                  <c:v>239.671187730678</c:v>
                </c:pt>
                <c:pt idx="25">
                  <c:v>239.882780839588</c:v>
                </c:pt>
                <c:pt idx="26">
                  <c:v>240.149561100925</c:v>
                </c:pt>
                <c:pt idx="27">
                  <c:v>240.241351138213</c:v>
                </c:pt>
                <c:pt idx="28">
                  <c:v>240.6539411782</c:v>
                </c:pt>
                <c:pt idx="29">
                  <c:v>239.819077159796</c:v>
                </c:pt>
                <c:pt idx="30">
                  <c:v>239.500508524396</c:v>
                </c:pt>
                <c:pt idx="31">
                  <c:v>238.931481373797</c:v>
                </c:pt>
                <c:pt idx="32">
                  <c:v>238.433685862827</c:v>
                </c:pt>
                <c:pt idx="33">
                  <c:v>237.150517023713</c:v>
                </c:pt>
                <c:pt idx="34">
                  <c:v>239.09046431535</c:v>
                </c:pt>
                <c:pt idx="35">
                  <c:v>239.100107072866</c:v>
                </c:pt>
                <c:pt idx="36">
                  <c:v>239.364810688884</c:v>
                </c:pt>
                <c:pt idx="37">
                  <c:v>240.927759138037</c:v>
                </c:pt>
                <c:pt idx="38">
                  <c:v>241.381000870999</c:v>
                </c:pt>
                <c:pt idx="39">
                  <c:v>241.622972989804</c:v>
                </c:pt>
                <c:pt idx="40">
                  <c:v>242.322542050517</c:v>
                </c:pt>
                <c:pt idx="41">
                  <c:v>241.693725401069</c:v>
                </c:pt>
                <c:pt idx="42">
                  <c:v>242.870687269079</c:v>
                </c:pt>
                <c:pt idx="43">
                  <c:v>242.724451525233</c:v>
                </c:pt>
                <c:pt idx="44">
                  <c:v>243.401881828326</c:v>
                </c:pt>
                <c:pt idx="45">
                  <c:v>242.456236601279</c:v>
                </c:pt>
                <c:pt idx="46">
                  <c:v>242.676452739473</c:v>
                </c:pt>
                <c:pt idx="47">
                  <c:v>241.921583001567</c:v>
                </c:pt>
                <c:pt idx="48">
                  <c:v>240.948232196655</c:v>
                </c:pt>
                <c:pt idx="49">
                  <c:v>241.506113613658</c:v>
                </c:pt>
                <c:pt idx="50">
                  <c:v>242.798329435543</c:v>
                </c:pt>
                <c:pt idx="51">
                  <c:v>243.838198989161</c:v>
                </c:pt>
                <c:pt idx="52">
                  <c:v>243.882046510548</c:v>
                </c:pt>
                <c:pt idx="53">
                  <c:v>244.1446152140609</c:v>
                </c:pt>
                <c:pt idx="54">
                  <c:v>243.5195037523409</c:v>
                </c:pt>
                <c:pt idx="55">
                  <c:v>244.285080173422</c:v>
                </c:pt>
                <c:pt idx="56">
                  <c:v>246.508536370516</c:v>
                </c:pt>
                <c:pt idx="57">
                  <c:v>245.771029222602</c:v>
                </c:pt>
                <c:pt idx="58">
                  <c:v>245.70819557331</c:v>
                </c:pt>
                <c:pt idx="59">
                  <c:v>246.306580978258</c:v>
                </c:pt>
                <c:pt idx="60">
                  <c:v>246.357696219458</c:v>
                </c:pt>
                <c:pt idx="61">
                  <c:v>246.394530193322</c:v>
                </c:pt>
                <c:pt idx="62">
                  <c:v>246.276371770286</c:v>
                </c:pt>
                <c:pt idx="63">
                  <c:v>246.890698180847</c:v>
                </c:pt>
                <c:pt idx="64">
                  <c:v>247.550723700408</c:v>
                </c:pt>
                <c:pt idx="65">
                  <c:v>247.325937345178</c:v>
                </c:pt>
              </c:numCache>
            </c:numRef>
          </c:val>
          <c:extLst xmlns:c16r2="http://schemas.microsoft.com/office/drawing/2015/06/chart">
            <c:ext xmlns:c16="http://schemas.microsoft.com/office/drawing/2014/chart" uri="{C3380CC4-5D6E-409C-BE32-E72D297353CC}">
              <c16:uniqueId val="{00000000-30A0-4AD4-91AB-FCD3365E6A68}"/>
            </c:ext>
          </c:extLst>
        </c:ser>
        <c:dLbls>
          <c:showLegendKey val="0"/>
          <c:showVal val="0"/>
          <c:showCatName val="0"/>
          <c:showSerName val="0"/>
          <c:showPercent val="0"/>
          <c:showBubbleSize val="0"/>
        </c:dLbls>
        <c:axId val="-2137166520"/>
        <c:axId val="2087093304"/>
      </c:areaChart>
      <c:lineChart>
        <c:grouping val="standard"/>
        <c:varyColors val="0"/>
        <c:ser>
          <c:idx val="0"/>
          <c:order val="0"/>
          <c:tx>
            <c:strRef>
              <c:f>Sheet1!$B$1</c:f>
              <c:strCache>
                <c:ptCount val="1"/>
                <c:pt idx="0">
                  <c:v>ACWI Standard (Large+Mid Cap) </c:v>
                </c:pt>
              </c:strCache>
            </c:strRef>
          </c:tx>
          <c:spPr>
            <a:ln w="44450">
              <a:solidFill>
                <a:schemeClr val="bg2">
                  <a:lumMod val="75000"/>
                </a:schemeClr>
              </a:solidFill>
            </a:ln>
          </c:spPr>
          <c:marker>
            <c:symbol val="none"/>
          </c:marker>
          <c:cat>
            <c:numRef>
              <c:f>Sheet1!$A$2:$A$67</c:f>
              <c:numCache>
                <c:formatCode>mmm\ dd\,\ yyyy</c:formatCode>
                <c:ptCount val="66"/>
                <c:pt idx="0">
                  <c:v>43007.0</c:v>
                </c:pt>
                <c:pt idx="1">
                  <c:v>43010.0</c:v>
                </c:pt>
                <c:pt idx="2">
                  <c:v>43011.0</c:v>
                </c:pt>
                <c:pt idx="3">
                  <c:v>43012.0</c:v>
                </c:pt>
                <c:pt idx="4">
                  <c:v>43013.0</c:v>
                </c:pt>
                <c:pt idx="5">
                  <c:v>43014.0</c:v>
                </c:pt>
                <c:pt idx="6">
                  <c:v>43017.0</c:v>
                </c:pt>
                <c:pt idx="7">
                  <c:v>43018.0</c:v>
                </c:pt>
                <c:pt idx="8">
                  <c:v>43019.0</c:v>
                </c:pt>
                <c:pt idx="9">
                  <c:v>43020.0</c:v>
                </c:pt>
                <c:pt idx="10">
                  <c:v>43021.0</c:v>
                </c:pt>
                <c:pt idx="11">
                  <c:v>43024.0</c:v>
                </c:pt>
                <c:pt idx="12">
                  <c:v>43025.0</c:v>
                </c:pt>
                <c:pt idx="13">
                  <c:v>43026.0</c:v>
                </c:pt>
                <c:pt idx="14">
                  <c:v>43027.0</c:v>
                </c:pt>
                <c:pt idx="15">
                  <c:v>43028.0</c:v>
                </c:pt>
                <c:pt idx="16">
                  <c:v>43031.0</c:v>
                </c:pt>
                <c:pt idx="17">
                  <c:v>43032.0</c:v>
                </c:pt>
                <c:pt idx="18">
                  <c:v>43033.0</c:v>
                </c:pt>
                <c:pt idx="19">
                  <c:v>43034.0</c:v>
                </c:pt>
                <c:pt idx="20">
                  <c:v>43035.0</c:v>
                </c:pt>
                <c:pt idx="21">
                  <c:v>43038.0</c:v>
                </c:pt>
                <c:pt idx="22">
                  <c:v>43039.0</c:v>
                </c:pt>
                <c:pt idx="23">
                  <c:v>43040.0</c:v>
                </c:pt>
                <c:pt idx="24">
                  <c:v>43041.0</c:v>
                </c:pt>
                <c:pt idx="25">
                  <c:v>43042.0</c:v>
                </c:pt>
                <c:pt idx="26">
                  <c:v>43045.0</c:v>
                </c:pt>
                <c:pt idx="27">
                  <c:v>43046.0</c:v>
                </c:pt>
                <c:pt idx="28">
                  <c:v>43047.0</c:v>
                </c:pt>
                <c:pt idx="29">
                  <c:v>43048.0</c:v>
                </c:pt>
                <c:pt idx="30">
                  <c:v>43049.0</c:v>
                </c:pt>
                <c:pt idx="31">
                  <c:v>43052.0</c:v>
                </c:pt>
                <c:pt idx="32">
                  <c:v>43053.0</c:v>
                </c:pt>
                <c:pt idx="33">
                  <c:v>43054.0</c:v>
                </c:pt>
                <c:pt idx="34">
                  <c:v>43055.0</c:v>
                </c:pt>
                <c:pt idx="35">
                  <c:v>43056.0</c:v>
                </c:pt>
                <c:pt idx="36">
                  <c:v>43059.0</c:v>
                </c:pt>
                <c:pt idx="37">
                  <c:v>43060.0</c:v>
                </c:pt>
                <c:pt idx="38">
                  <c:v>43061.0</c:v>
                </c:pt>
                <c:pt idx="39">
                  <c:v>43062.0</c:v>
                </c:pt>
                <c:pt idx="40">
                  <c:v>43063.0</c:v>
                </c:pt>
                <c:pt idx="41">
                  <c:v>43066.0</c:v>
                </c:pt>
                <c:pt idx="42">
                  <c:v>43067.0</c:v>
                </c:pt>
                <c:pt idx="43">
                  <c:v>43068.0</c:v>
                </c:pt>
                <c:pt idx="44">
                  <c:v>43069.0</c:v>
                </c:pt>
                <c:pt idx="45">
                  <c:v>43070.0</c:v>
                </c:pt>
                <c:pt idx="46">
                  <c:v>43073.0</c:v>
                </c:pt>
                <c:pt idx="47">
                  <c:v>43074.0</c:v>
                </c:pt>
                <c:pt idx="48">
                  <c:v>43075.0</c:v>
                </c:pt>
                <c:pt idx="49">
                  <c:v>43076.0</c:v>
                </c:pt>
                <c:pt idx="50">
                  <c:v>43077.0</c:v>
                </c:pt>
                <c:pt idx="51">
                  <c:v>43080.0</c:v>
                </c:pt>
                <c:pt idx="52">
                  <c:v>43081.0</c:v>
                </c:pt>
                <c:pt idx="53">
                  <c:v>43082.0</c:v>
                </c:pt>
                <c:pt idx="54">
                  <c:v>43083.0</c:v>
                </c:pt>
                <c:pt idx="55">
                  <c:v>43084.0</c:v>
                </c:pt>
                <c:pt idx="56">
                  <c:v>43087.0</c:v>
                </c:pt>
                <c:pt idx="57">
                  <c:v>43088.0</c:v>
                </c:pt>
                <c:pt idx="58">
                  <c:v>43089.0</c:v>
                </c:pt>
                <c:pt idx="59">
                  <c:v>43090.0</c:v>
                </c:pt>
                <c:pt idx="60">
                  <c:v>43091.0</c:v>
                </c:pt>
                <c:pt idx="61">
                  <c:v>43094.0</c:v>
                </c:pt>
                <c:pt idx="62">
                  <c:v>43095.0</c:v>
                </c:pt>
                <c:pt idx="63">
                  <c:v>43096.0</c:v>
                </c:pt>
                <c:pt idx="64">
                  <c:v>43097.0</c:v>
                </c:pt>
                <c:pt idx="65">
                  <c:v>43098.0</c:v>
                </c:pt>
              </c:numCache>
            </c:numRef>
          </c:cat>
          <c:val>
            <c:numRef>
              <c:f>Sheet1!$B$2:$B$67</c:f>
              <c:numCache>
                <c:formatCode>#,##0.000</c:formatCode>
                <c:ptCount val="66"/>
                <c:pt idx="0">
                  <c:v>233.922065065679</c:v>
                </c:pt>
                <c:pt idx="1">
                  <c:v>234.384146829836</c:v>
                </c:pt>
                <c:pt idx="2">
                  <c:v>235.252368688714</c:v>
                </c:pt>
                <c:pt idx="3">
                  <c:v>235.51660012641</c:v>
                </c:pt>
                <c:pt idx="4">
                  <c:v>236.102843172251</c:v>
                </c:pt>
                <c:pt idx="5">
                  <c:v>235.921196056849</c:v>
                </c:pt>
                <c:pt idx="6">
                  <c:v>235.761563117289</c:v>
                </c:pt>
                <c:pt idx="7">
                  <c:v>236.940659905824</c:v>
                </c:pt>
                <c:pt idx="8">
                  <c:v>237.374639233804</c:v>
                </c:pt>
                <c:pt idx="9">
                  <c:v>237.410044563269</c:v>
                </c:pt>
                <c:pt idx="10">
                  <c:v>237.970828455432</c:v>
                </c:pt>
                <c:pt idx="11">
                  <c:v>238.314965780716</c:v>
                </c:pt>
                <c:pt idx="12">
                  <c:v>237.900681880151</c:v>
                </c:pt>
                <c:pt idx="13">
                  <c:v>238.254588548972</c:v>
                </c:pt>
                <c:pt idx="14">
                  <c:v>238.30966316993</c:v>
                </c:pt>
                <c:pt idx="15">
                  <c:v>238.624072496149</c:v>
                </c:pt>
                <c:pt idx="16">
                  <c:v>237.961410750376</c:v>
                </c:pt>
                <c:pt idx="17">
                  <c:v>238.036628876953</c:v>
                </c:pt>
                <c:pt idx="18">
                  <c:v>237.242950010314</c:v>
                </c:pt>
                <c:pt idx="19">
                  <c:v>237.327716465591</c:v>
                </c:pt>
                <c:pt idx="20">
                  <c:v>238.306295558492</c:v>
                </c:pt>
                <c:pt idx="21">
                  <c:v>238.447449715412</c:v>
                </c:pt>
                <c:pt idx="22">
                  <c:v>238.7795350971149</c:v>
                </c:pt>
                <c:pt idx="23">
                  <c:v>239.480582022199</c:v>
                </c:pt>
                <c:pt idx="24">
                  <c:v>239.671187730678</c:v>
                </c:pt>
                <c:pt idx="25">
                  <c:v>239.882780839588</c:v>
                </c:pt>
                <c:pt idx="26">
                  <c:v>240.149561100925</c:v>
                </c:pt>
                <c:pt idx="27">
                  <c:v>240.241351138213</c:v>
                </c:pt>
                <c:pt idx="28">
                  <c:v>240.6539411782</c:v>
                </c:pt>
                <c:pt idx="29">
                  <c:v>239.819077159796</c:v>
                </c:pt>
                <c:pt idx="30">
                  <c:v>239.500508524396</c:v>
                </c:pt>
                <c:pt idx="31">
                  <c:v>238.931481373797</c:v>
                </c:pt>
                <c:pt idx="32">
                  <c:v>238.433685862827</c:v>
                </c:pt>
                <c:pt idx="33">
                  <c:v>237.150517023713</c:v>
                </c:pt>
                <c:pt idx="34">
                  <c:v>239.09046431535</c:v>
                </c:pt>
                <c:pt idx="35">
                  <c:v>239.100107072866</c:v>
                </c:pt>
                <c:pt idx="36">
                  <c:v>239.364810688884</c:v>
                </c:pt>
                <c:pt idx="37">
                  <c:v>240.927759138037</c:v>
                </c:pt>
                <c:pt idx="38">
                  <c:v>241.381000870999</c:v>
                </c:pt>
                <c:pt idx="39">
                  <c:v>241.622972989804</c:v>
                </c:pt>
                <c:pt idx="40">
                  <c:v>242.322542050517</c:v>
                </c:pt>
                <c:pt idx="41">
                  <c:v>241.693725401069</c:v>
                </c:pt>
                <c:pt idx="42">
                  <c:v>242.870687269079</c:v>
                </c:pt>
                <c:pt idx="43">
                  <c:v>242.724451525233</c:v>
                </c:pt>
                <c:pt idx="44">
                  <c:v>243.401881828326</c:v>
                </c:pt>
                <c:pt idx="45">
                  <c:v>242.456236601279</c:v>
                </c:pt>
                <c:pt idx="46">
                  <c:v>242.676452739473</c:v>
                </c:pt>
                <c:pt idx="47">
                  <c:v>241.921583001567</c:v>
                </c:pt>
                <c:pt idx="48">
                  <c:v>240.948232196655</c:v>
                </c:pt>
                <c:pt idx="49">
                  <c:v>241.506113613658</c:v>
                </c:pt>
                <c:pt idx="50">
                  <c:v>242.798329435543</c:v>
                </c:pt>
                <c:pt idx="51">
                  <c:v>243.838198989161</c:v>
                </c:pt>
                <c:pt idx="52">
                  <c:v>243.882046510548</c:v>
                </c:pt>
                <c:pt idx="53">
                  <c:v>244.1446152140609</c:v>
                </c:pt>
                <c:pt idx="54">
                  <c:v>243.5195037523409</c:v>
                </c:pt>
                <c:pt idx="55">
                  <c:v>244.285080173422</c:v>
                </c:pt>
                <c:pt idx="56">
                  <c:v>246.508536370516</c:v>
                </c:pt>
                <c:pt idx="57">
                  <c:v>245.771029222602</c:v>
                </c:pt>
                <c:pt idx="58">
                  <c:v>245.70819557331</c:v>
                </c:pt>
                <c:pt idx="59">
                  <c:v>246.306580978258</c:v>
                </c:pt>
                <c:pt idx="60">
                  <c:v>246.357696219458</c:v>
                </c:pt>
                <c:pt idx="61">
                  <c:v>246.394530193322</c:v>
                </c:pt>
                <c:pt idx="62">
                  <c:v>246.276371770286</c:v>
                </c:pt>
                <c:pt idx="63">
                  <c:v>246.890698180847</c:v>
                </c:pt>
                <c:pt idx="64">
                  <c:v>247.550723700408</c:v>
                </c:pt>
                <c:pt idx="65">
                  <c:v>247.325937345178</c:v>
                </c:pt>
              </c:numCache>
            </c:numRef>
          </c:val>
          <c:smooth val="0"/>
          <c:extLst xmlns:c16r2="http://schemas.microsoft.com/office/drawing/2015/06/chart">
            <c:ext xmlns:c16="http://schemas.microsoft.com/office/drawing/2014/chart" uri="{C3380CC4-5D6E-409C-BE32-E72D297353CC}">
              <c16:uniqueId val="{00000001-30A0-4AD4-91AB-FCD3365E6A68}"/>
            </c:ext>
          </c:extLst>
        </c:ser>
        <c:ser>
          <c:idx val="2"/>
          <c:order val="2"/>
          <c:tx>
            <c:strRef>
              <c:f>Sheet1!$D$1</c:f>
              <c:strCache>
                <c:ptCount val="1"/>
                <c:pt idx="0">
                  <c:v>Annotations</c:v>
                </c:pt>
              </c:strCache>
            </c:strRef>
          </c:tx>
          <c:spPr>
            <a:ln>
              <a:noFill/>
            </a:ln>
          </c:spPr>
          <c:marker>
            <c:symbol val="square"/>
            <c:size val="5"/>
            <c:spPr>
              <a:noFill/>
              <a:ln>
                <a:noFill/>
              </a:ln>
            </c:spPr>
          </c:marker>
          <c:cat>
            <c:numRef>
              <c:f>Sheet1!$A$2:$A$67</c:f>
              <c:numCache>
                <c:formatCode>mmm\ dd\,\ yyyy</c:formatCode>
                <c:ptCount val="66"/>
                <c:pt idx="0">
                  <c:v>43007.0</c:v>
                </c:pt>
                <c:pt idx="1">
                  <c:v>43010.0</c:v>
                </c:pt>
                <c:pt idx="2">
                  <c:v>43011.0</c:v>
                </c:pt>
                <c:pt idx="3">
                  <c:v>43012.0</c:v>
                </c:pt>
                <c:pt idx="4">
                  <c:v>43013.0</c:v>
                </c:pt>
                <c:pt idx="5">
                  <c:v>43014.0</c:v>
                </c:pt>
                <c:pt idx="6">
                  <c:v>43017.0</c:v>
                </c:pt>
                <c:pt idx="7">
                  <c:v>43018.0</c:v>
                </c:pt>
                <c:pt idx="8">
                  <c:v>43019.0</c:v>
                </c:pt>
                <c:pt idx="9">
                  <c:v>43020.0</c:v>
                </c:pt>
                <c:pt idx="10">
                  <c:v>43021.0</c:v>
                </c:pt>
                <c:pt idx="11">
                  <c:v>43024.0</c:v>
                </c:pt>
                <c:pt idx="12">
                  <c:v>43025.0</c:v>
                </c:pt>
                <c:pt idx="13">
                  <c:v>43026.0</c:v>
                </c:pt>
                <c:pt idx="14">
                  <c:v>43027.0</c:v>
                </c:pt>
                <c:pt idx="15">
                  <c:v>43028.0</c:v>
                </c:pt>
                <c:pt idx="16">
                  <c:v>43031.0</c:v>
                </c:pt>
                <c:pt idx="17">
                  <c:v>43032.0</c:v>
                </c:pt>
                <c:pt idx="18">
                  <c:v>43033.0</c:v>
                </c:pt>
                <c:pt idx="19">
                  <c:v>43034.0</c:v>
                </c:pt>
                <c:pt idx="20">
                  <c:v>43035.0</c:v>
                </c:pt>
                <c:pt idx="21">
                  <c:v>43038.0</c:v>
                </c:pt>
                <c:pt idx="22">
                  <c:v>43039.0</c:v>
                </c:pt>
                <c:pt idx="23">
                  <c:v>43040.0</c:v>
                </c:pt>
                <c:pt idx="24">
                  <c:v>43041.0</c:v>
                </c:pt>
                <c:pt idx="25">
                  <c:v>43042.0</c:v>
                </c:pt>
                <c:pt idx="26">
                  <c:v>43045.0</c:v>
                </c:pt>
                <c:pt idx="27">
                  <c:v>43046.0</c:v>
                </c:pt>
                <c:pt idx="28">
                  <c:v>43047.0</c:v>
                </c:pt>
                <c:pt idx="29">
                  <c:v>43048.0</c:v>
                </c:pt>
                <c:pt idx="30">
                  <c:v>43049.0</c:v>
                </c:pt>
                <c:pt idx="31">
                  <c:v>43052.0</c:v>
                </c:pt>
                <c:pt idx="32">
                  <c:v>43053.0</c:v>
                </c:pt>
                <c:pt idx="33">
                  <c:v>43054.0</c:v>
                </c:pt>
                <c:pt idx="34">
                  <c:v>43055.0</c:v>
                </c:pt>
                <c:pt idx="35">
                  <c:v>43056.0</c:v>
                </c:pt>
                <c:pt idx="36">
                  <c:v>43059.0</c:v>
                </c:pt>
                <c:pt idx="37">
                  <c:v>43060.0</c:v>
                </c:pt>
                <c:pt idx="38">
                  <c:v>43061.0</c:v>
                </c:pt>
                <c:pt idx="39">
                  <c:v>43062.0</c:v>
                </c:pt>
                <c:pt idx="40">
                  <c:v>43063.0</c:v>
                </c:pt>
                <c:pt idx="41">
                  <c:v>43066.0</c:v>
                </c:pt>
                <c:pt idx="42">
                  <c:v>43067.0</c:v>
                </c:pt>
                <c:pt idx="43">
                  <c:v>43068.0</c:v>
                </c:pt>
                <c:pt idx="44">
                  <c:v>43069.0</c:v>
                </c:pt>
                <c:pt idx="45">
                  <c:v>43070.0</c:v>
                </c:pt>
                <c:pt idx="46">
                  <c:v>43073.0</c:v>
                </c:pt>
                <c:pt idx="47">
                  <c:v>43074.0</c:v>
                </c:pt>
                <c:pt idx="48">
                  <c:v>43075.0</c:v>
                </c:pt>
                <c:pt idx="49">
                  <c:v>43076.0</c:v>
                </c:pt>
                <c:pt idx="50">
                  <c:v>43077.0</c:v>
                </c:pt>
                <c:pt idx="51">
                  <c:v>43080.0</c:v>
                </c:pt>
                <c:pt idx="52">
                  <c:v>43081.0</c:v>
                </c:pt>
                <c:pt idx="53">
                  <c:v>43082.0</c:v>
                </c:pt>
                <c:pt idx="54">
                  <c:v>43083.0</c:v>
                </c:pt>
                <c:pt idx="55">
                  <c:v>43084.0</c:v>
                </c:pt>
                <c:pt idx="56">
                  <c:v>43087.0</c:v>
                </c:pt>
                <c:pt idx="57">
                  <c:v>43088.0</c:v>
                </c:pt>
                <c:pt idx="58">
                  <c:v>43089.0</c:v>
                </c:pt>
                <c:pt idx="59">
                  <c:v>43090.0</c:v>
                </c:pt>
                <c:pt idx="60">
                  <c:v>43091.0</c:v>
                </c:pt>
                <c:pt idx="61">
                  <c:v>43094.0</c:v>
                </c:pt>
                <c:pt idx="62">
                  <c:v>43095.0</c:v>
                </c:pt>
                <c:pt idx="63">
                  <c:v>43096.0</c:v>
                </c:pt>
                <c:pt idx="64">
                  <c:v>43097.0</c:v>
                </c:pt>
                <c:pt idx="65">
                  <c:v>43098.0</c:v>
                </c:pt>
              </c:numCache>
            </c:numRef>
          </c:cat>
          <c:val>
            <c:numRef>
              <c:f>Sheet1!$D$2:$D$67</c:f>
              <c:numCache>
                <c:formatCode>#,##0.000</c:formatCode>
                <c:ptCount val="66"/>
                <c:pt idx="1">
                  <c:v>234.384146829836</c:v>
                </c:pt>
                <c:pt idx="7">
                  <c:v>236.940659905824</c:v>
                </c:pt>
                <c:pt idx="16">
                  <c:v>237.961410750376</c:v>
                </c:pt>
                <c:pt idx="18">
                  <c:v>237.242950010314</c:v>
                </c:pt>
                <c:pt idx="20">
                  <c:v>238.306295558492</c:v>
                </c:pt>
                <c:pt idx="32">
                  <c:v>238.433685862827</c:v>
                </c:pt>
                <c:pt idx="37">
                  <c:v>240.927759138037</c:v>
                </c:pt>
                <c:pt idx="38">
                  <c:v>241.381000870999</c:v>
                </c:pt>
                <c:pt idx="43">
                  <c:v>242.724451525233</c:v>
                </c:pt>
                <c:pt idx="49">
                  <c:v>241.506113613658</c:v>
                </c:pt>
                <c:pt idx="50">
                  <c:v>242.798329435543</c:v>
                </c:pt>
                <c:pt idx="52">
                  <c:v>243.882046510548</c:v>
                </c:pt>
                <c:pt idx="54">
                  <c:v>243.5195037523409</c:v>
                </c:pt>
                <c:pt idx="60">
                  <c:v>246.357696219458</c:v>
                </c:pt>
                <c:pt idx="65">
                  <c:v>247.325937345178</c:v>
                </c:pt>
              </c:numCache>
            </c:numRef>
          </c:val>
          <c:smooth val="0"/>
          <c:extLst xmlns:c16r2="http://schemas.microsoft.com/office/drawing/2015/06/chart">
            <c:ext xmlns:c16="http://schemas.microsoft.com/office/drawing/2014/chart" uri="{C3380CC4-5D6E-409C-BE32-E72D297353CC}">
              <c16:uniqueId val="{00000002-30A0-4AD4-91AB-FCD3365E6A68}"/>
            </c:ext>
          </c:extLst>
        </c:ser>
        <c:dLbls>
          <c:showLegendKey val="0"/>
          <c:showVal val="0"/>
          <c:showCatName val="0"/>
          <c:showSerName val="0"/>
          <c:showPercent val="0"/>
          <c:showBubbleSize val="0"/>
        </c:dLbls>
        <c:marker val="1"/>
        <c:smooth val="0"/>
        <c:axId val="-2137166520"/>
        <c:axId val="2087093304"/>
      </c:lineChart>
      <c:dateAx>
        <c:axId val="-2137166520"/>
        <c:scaling>
          <c:orientation val="minMax"/>
          <c:min val="43007.0"/>
        </c:scaling>
        <c:delete val="0"/>
        <c:axPos val="b"/>
        <c:numFmt formatCode="mmm\ dd\,\ yyyy" sourceLinked="1"/>
        <c:majorTickMark val="none"/>
        <c:minorTickMark val="none"/>
        <c:tickLblPos val="none"/>
        <c:crossAx val="2087093304"/>
        <c:crosses val="autoZero"/>
        <c:auto val="1"/>
        <c:lblOffset val="100"/>
        <c:baseTimeUnit val="days"/>
        <c:majorUnit val="1.0"/>
        <c:majorTimeUnit val="months"/>
        <c:minorUnit val="1.0"/>
        <c:minorTimeUnit val="days"/>
      </c:dateAx>
      <c:valAx>
        <c:axId val="2087093304"/>
        <c:scaling>
          <c:orientation val="minMax"/>
          <c:max val="260.0"/>
          <c:min val="210.0"/>
        </c:scaling>
        <c:delete val="0"/>
        <c:axPos val="l"/>
        <c:numFmt formatCode="#,##0" sourceLinked="0"/>
        <c:majorTickMark val="none"/>
        <c:minorTickMark val="none"/>
        <c:tickLblPos val="nextTo"/>
        <c:txPr>
          <a:bodyPr/>
          <a:lstStyle/>
          <a:p>
            <a:pPr>
              <a:defRPr sz="1000"/>
            </a:pPr>
            <a:endParaRPr lang="en-US"/>
          </a:p>
        </c:txPr>
        <c:crossAx val="-2137166520"/>
        <c:crosses val="autoZero"/>
        <c:crossBetween val="midCat"/>
        <c:majorUnit val="10.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rtl="0">
              <a:defRPr lang="en-US" sz="1100" b="0" i="0" u="none" strike="noStrike" kern="1200" baseline="0" dirty="0">
                <a:solidFill>
                  <a:schemeClr val="accent1"/>
                </a:solidFill>
                <a:effectLst/>
                <a:latin typeface="+mn-lt"/>
                <a:ea typeface="+mn-ea"/>
                <a:cs typeface="+mn-cs"/>
              </a:defRPr>
            </a:pPr>
            <a:r>
              <a:rPr lang="en-US" sz="1100" b="0" i="0" u="none" strike="noStrike" kern="1200" baseline="0" dirty="0">
                <a:solidFill>
                  <a:srgbClr val="35627D"/>
                </a:solidFill>
                <a:effectLst/>
                <a:latin typeface="+mn-lt"/>
                <a:ea typeface="+mn-ea"/>
                <a:cs typeface="+mn-cs"/>
              </a:rPr>
              <a:t>World Market Capitalization—Emerging Markets</a:t>
            </a:r>
          </a:p>
        </c:rich>
      </c:tx>
      <c:layout>
        <c:manualLayout>
          <c:xMode val="edge"/>
          <c:yMode val="edge"/>
          <c:x val="0.0"/>
          <c:y val="0.210565930092793"/>
        </c:manualLayout>
      </c:layout>
      <c:overlay val="1"/>
    </c:title>
    <c:autoTitleDeleted val="0"/>
    <c:plotArea>
      <c:layout>
        <c:manualLayout>
          <c:layoutTarget val="inner"/>
          <c:xMode val="edge"/>
          <c:yMode val="edge"/>
          <c:x val="0.300477318845435"/>
          <c:y val="0.419443983595672"/>
          <c:w val="0.250464271088504"/>
          <c:h val="0.43231293409337"/>
        </c:manualLayout>
      </c:layout>
      <c:pieChart>
        <c:varyColors val="1"/>
        <c:ser>
          <c:idx val="0"/>
          <c:order val="0"/>
          <c:tx>
            <c:strRef>
              <c:f>Sheet2!$B$2</c:f>
              <c:strCache>
                <c:ptCount val="1"/>
                <c:pt idx="0">
                  <c:v>Percent</c:v>
                </c:pt>
              </c:strCache>
            </c:strRef>
          </c:tx>
          <c:spPr>
            <a:solidFill>
              <a:schemeClr val="bg1">
                <a:lumMod val="75000"/>
              </a:schemeClr>
            </a:solidFill>
            <a:ln>
              <a:solidFill>
                <a:schemeClr val="bg1">
                  <a:lumMod val="75000"/>
                </a:schemeClr>
              </a:solidFill>
            </a:ln>
            <a:effectLst/>
          </c:spPr>
          <c:dPt>
            <c:idx val="0"/>
            <c:bubble3D val="0"/>
            <c:extLst xmlns:c16r2="http://schemas.microsoft.com/office/drawing/2015/06/chart">
              <c:ext xmlns:c16="http://schemas.microsoft.com/office/drawing/2014/chart" uri="{C3380CC4-5D6E-409C-BE32-E72D297353CC}">
                <c16:uniqueId val="{00000000-ED88-4FEB-8E2F-A5CC2F20DB6A}"/>
              </c:ext>
            </c:extLst>
          </c:dPt>
          <c:dPt>
            <c:idx val="1"/>
            <c:bubble3D val="0"/>
            <c:extLst xmlns:c16r2="http://schemas.microsoft.com/office/drawing/2015/06/chart">
              <c:ext xmlns:c16="http://schemas.microsoft.com/office/drawing/2014/chart" uri="{C3380CC4-5D6E-409C-BE32-E72D297353CC}">
                <c16:uniqueId val="{00000001-ED88-4FEB-8E2F-A5CC2F20DB6A}"/>
              </c:ext>
            </c:extLst>
          </c:dPt>
          <c:dPt>
            <c:idx val="2"/>
            <c:bubble3D val="0"/>
            <c:spPr>
              <a:solidFill>
                <a:schemeClr val="accent5"/>
              </a:solidFill>
              <a:ln>
                <a:solidFill>
                  <a:schemeClr val="accent5"/>
                </a:solidFill>
              </a:ln>
              <a:effectLst/>
            </c:spPr>
            <c:extLst xmlns:c16r2="http://schemas.microsoft.com/office/drawing/2015/06/chart">
              <c:ext xmlns:c16="http://schemas.microsoft.com/office/drawing/2014/chart" uri="{C3380CC4-5D6E-409C-BE32-E72D297353CC}">
                <c16:uniqueId val="{00000003-ED88-4FEB-8E2F-A5CC2F20DB6A}"/>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D88-4FEB-8E2F-A5CC2F20DB6A}"/>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D88-4FEB-8E2F-A5CC2F20DB6A}"/>
                </c:ext>
              </c:extLst>
            </c:dLbl>
            <c:dLbl>
              <c:idx val="2"/>
              <c:layout>
                <c:manualLayout>
                  <c:x val="-0.115076292450433"/>
                  <c:y val="0.34725585186592"/>
                </c:manualLayout>
              </c:layout>
              <c:tx>
                <c:rich>
                  <a:bodyPr anchor="t" anchorCtr="0"/>
                  <a:lstStyle/>
                  <a:p>
                    <a:pPr algn="l">
                      <a:defRPr/>
                    </a:pPr>
                    <a:r>
                      <a:rPr lang="en-US" sz="3200" b="0" dirty="0">
                        <a:solidFill>
                          <a:schemeClr val="accent5"/>
                        </a:solidFill>
                      </a:rPr>
                      <a:t>12%</a:t>
                    </a:r>
                  </a:p>
                  <a:p>
                    <a:pPr algn="l">
                      <a:defRPr/>
                    </a:pPr>
                    <a:r>
                      <a:rPr lang="en-US" sz="900" b="1" dirty="0">
                        <a:solidFill>
                          <a:schemeClr val="bg1">
                            <a:lumMod val="50000"/>
                          </a:schemeClr>
                        </a:solidFill>
                      </a:rPr>
                      <a:t>Emerging Markets</a:t>
                    </a:r>
                  </a:p>
                  <a:p>
                    <a:pPr algn="l">
                      <a:defRPr/>
                    </a:pPr>
                    <a:r>
                      <a:rPr lang="en-US" sz="900" dirty="0">
                        <a:solidFill>
                          <a:schemeClr val="bg1">
                            <a:lumMod val="50000"/>
                          </a:schemeClr>
                        </a:solidFill>
                      </a:rPr>
                      <a:t>$6.2 trillion </a:t>
                    </a:r>
                  </a:p>
                </c:rich>
              </c:tx>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D88-4FEB-8E2F-A5CC2F20DB6A}"/>
                </c:ext>
              </c:extLst>
            </c:dLbl>
            <c:spPr>
              <a:noFill/>
              <a:ln>
                <a:noFill/>
              </a:ln>
              <a:effectLst/>
            </c:spPr>
            <c:txPr>
              <a:bodyPr/>
              <a:lstStyle/>
              <a:p>
                <a:pPr algn="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Sheet2!$A$2:$A$5</c:f>
              <c:strCache>
                <c:ptCount val="4"/>
                <c:pt idx="0">
                  <c:v>MARKET</c:v>
                </c:pt>
                <c:pt idx="1">
                  <c:v>US</c:v>
                </c:pt>
                <c:pt idx="2">
                  <c:v>International Developed</c:v>
                </c:pt>
                <c:pt idx="3">
                  <c:v>Emerging Markets</c:v>
                </c:pt>
              </c:strCache>
            </c:strRef>
          </c:cat>
          <c:val>
            <c:numRef>
              <c:f>Sheet2!$B$3:$B$5</c:f>
              <c:numCache>
                <c:formatCode>0.00%</c:formatCode>
                <c:ptCount val="3"/>
                <c:pt idx="0">
                  <c:v>0.516617257648759</c:v>
                </c:pt>
                <c:pt idx="1">
                  <c:v>0.365534757086573</c:v>
                </c:pt>
                <c:pt idx="2">
                  <c:v>0.117847985264668</c:v>
                </c:pt>
              </c:numCache>
            </c:numRef>
          </c:val>
          <c:extLst xmlns:c16r2="http://schemas.microsoft.com/office/drawing/2015/06/chart">
            <c:ext xmlns:c16="http://schemas.microsoft.com/office/drawing/2014/chart" uri="{C3380CC4-5D6E-409C-BE32-E72D297353CC}">
              <c16:uniqueId val="{00000004-ED88-4FEB-8E2F-A5CC2F20DB6A}"/>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solidFill>
                  <a:schemeClr val="tx2"/>
                </a:solidFill>
              </a:defRPr>
            </a:pPr>
            <a:r>
              <a:rPr lang="en-US" sz="1100" b="0" dirty="0">
                <a:solidFill>
                  <a:schemeClr val="tx2"/>
                </a:solidFill>
                <a:effectLst/>
              </a:rPr>
              <a:t>Ranked Emerging Markets Returns (%)</a:t>
            </a:r>
          </a:p>
        </c:rich>
      </c:tx>
      <c:layout>
        <c:manualLayout>
          <c:xMode val="edge"/>
          <c:yMode val="edge"/>
          <c:x val="0.0470603392923524"/>
          <c:y val="0.0170455306872199"/>
        </c:manualLayout>
      </c:layout>
      <c:overlay val="0"/>
    </c:title>
    <c:autoTitleDeleted val="0"/>
    <c:plotArea>
      <c:layout>
        <c:manualLayout>
          <c:layoutTarget val="inner"/>
          <c:xMode val="edge"/>
          <c:yMode val="edge"/>
          <c:x val="0.264575800074347"/>
          <c:y val="0.0889729387344002"/>
          <c:w val="0.68338463459235"/>
          <c:h val="0.886289343755444"/>
        </c:manualLayout>
      </c:layout>
      <c:barChart>
        <c:barDir val="bar"/>
        <c:grouping val="clustered"/>
        <c:varyColors val="0"/>
        <c:ser>
          <c:idx val="0"/>
          <c:order val="0"/>
          <c:tx>
            <c:strRef>
              <c:f>Sheet1!$B$1</c:f>
              <c:strCache>
                <c:ptCount val="1"/>
                <c:pt idx="0">
                  <c:v>Negative</c:v>
                </c:pt>
              </c:strCache>
            </c:strRef>
          </c:tx>
          <c:spPr>
            <a:solidFill>
              <a:schemeClr val="bg1">
                <a:lumMod val="75000"/>
              </a:schemeClr>
            </a:solidFill>
          </c:spPr>
          <c:invertIfNegative val="0"/>
          <c:dLbls>
            <c:dLbl>
              <c:idx val="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7"/>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9"/>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7"/>
              <c:spPr/>
              <c:txPr>
                <a:bodyPr/>
                <a:lstStyle/>
                <a:p>
                  <a:pPr algn="ctr" rtl="0">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txPr>
              <a:bodyPr/>
              <a:lstStyle/>
              <a:p>
                <a:pPr>
                  <a:defRPr sz="900">
                    <a:solidFill>
                      <a:srgbClr val="C00000"/>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Sheet1!$A$2:$A$25</c:f>
              <c:strCache>
                <c:ptCount val="24"/>
                <c:pt idx="0">
                  <c:v>South Africa</c:v>
                </c:pt>
                <c:pt idx="1">
                  <c:v>India</c:v>
                </c:pt>
                <c:pt idx="2">
                  <c:v>South Korea</c:v>
                </c:pt>
                <c:pt idx="3">
                  <c:v>Greece</c:v>
                </c:pt>
                <c:pt idx="4">
                  <c:v>Thailand</c:v>
                </c:pt>
                <c:pt idx="5">
                  <c:v>Malaysia</c:v>
                </c:pt>
                <c:pt idx="6">
                  <c:v>Chile</c:v>
                </c:pt>
                <c:pt idx="7">
                  <c:v>Czech Republic</c:v>
                </c:pt>
                <c:pt idx="8">
                  <c:v>Indonesia</c:v>
                </c:pt>
                <c:pt idx="9">
                  <c:v>China</c:v>
                </c:pt>
                <c:pt idx="10">
                  <c:v>Hungary</c:v>
                </c:pt>
                <c:pt idx="11">
                  <c:v>Peru</c:v>
                </c:pt>
                <c:pt idx="12">
                  <c:v>Philippines</c:v>
                </c:pt>
                <c:pt idx="13">
                  <c:v>Taiwan</c:v>
                </c:pt>
                <c:pt idx="14">
                  <c:v>Turkey</c:v>
                </c:pt>
                <c:pt idx="15">
                  <c:v>Poland</c:v>
                </c:pt>
                <c:pt idx="16">
                  <c:v>Russia</c:v>
                </c:pt>
                <c:pt idx="17">
                  <c:v>Qatar</c:v>
                </c:pt>
                <c:pt idx="18">
                  <c:v>Egypt</c:v>
                </c:pt>
                <c:pt idx="19">
                  <c:v>Colombia</c:v>
                </c:pt>
                <c:pt idx="20">
                  <c:v>Brazil</c:v>
                </c:pt>
                <c:pt idx="21">
                  <c:v>UAE</c:v>
                </c:pt>
                <c:pt idx="22">
                  <c:v>Mexico</c:v>
                </c:pt>
                <c:pt idx="23">
                  <c:v>Pakistan</c:v>
                </c:pt>
              </c:strCache>
            </c:strRef>
          </c:cat>
          <c:val>
            <c:numRef>
              <c:f>Sheet1!$B$2:$B$25</c:f>
              <c:numCache>
                <c:formatCode>#,##0.00;\-#,##0.00;</c:formatCode>
                <c:ptCount val="24"/>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-1.91</c:v>
                </c:pt>
                <c:pt idx="21">
                  <c:v>-3.56</c:v>
                </c:pt>
                <c:pt idx="22">
                  <c:v>-8.36</c:v>
                </c:pt>
                <c:pt idx="23">
                  <c:v>-9.32</c:v>
                </c:pt>
              </c:numCache>
            </c:numRef>
          </c:val>
          <c:extLst xmlns:c16r2="http://schemas.microsoft.com/office/drawing/2015/06/chart">
            <c:ext xmlns:c16="http://schemas.microsoft.com/office/drawing/2014/chart" uri="{C3380CC4-5D6E-409C-BE32-E72D297353CC}">
              <c16:uniqueId val="{00000013-077F-4B2C-B252-49BF38206D2C}"/>
            </c:ext>
          </c:extLst>
        </c:ser>
        <c:ser>
          <c:idx val="1"/>
          <c:order val="1"/>
          <c:tx>
            <c:strRef>
              <c:f>Sheet1!$C$1</c:f>
              <c:strCache>
                <c:ptCount val="1"/>
                <c:pt idx="0">
                  <c:v>Positive</c:v>
                </c:pt>
              </c:strCache>
            </c:strRef>
          </c:tx>
          <c:spPr>
            <a:solidFill>
              <a:schemeClr val="bg1">
                <a:lumMod val="75000"/>
              </a:schemeClr>
            </a:solidFill>
          </c:spPr>
          <c:invertIfNegative val="0"/>
          <c:dLbls>
            <c:spPr>
              <a:noFill/>
              <a:ln>
                <a:noFill/>
              </a:ln>
              <a:effectLst/>
            </c:spPr>
            <c:txPr>
              <a:bodyPr/>
              <a:lstStyle/>
              <a:p>
                <a:pPr>
                  <a:defRPr sz="900">
                    <a:solidFill>
                      <a:srgbClr val="35627D"/>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Sheet1!$A$2:$A$25</c:f>
              <c:strCache>
                <c:ptCount val="24"/>
                <c:pt idx="0">
                  <c:v>South Africa</c:v>
                </c:pt>
                <c:pt idx="1">
                  <c:v>India</c:v>
                </c:pt>
                <c:pt idx="2">
                  <c:v>South Korea</c:v>
                </c:pt>
                <c:pt idx="3">
                  <c:v>Greece</c:v>
                </c:pt>
                <c:pt idx="4">
                  <c:v>Thailand</c:v>
                </c:pt>
                <c:pt idx="5">
                  <c:v>Malaysia</c:v>
                </c:pt>
                <c:pt idx="6">
                  <c:v>Chile</c:v>
                </c:pt>
                <c:pt idx="7">
                  <c:v>Czech Republic</c:v>
                </c:pt>
                <c:pt idx="8">
                  <c:v>Indonesia</c:v>
                </c:pt>
                <c:pt idx="9">
                  <c:v>China</c:v>
                </c:pt>
                <c:pt idx="10">
                  <c:v>Hungary</c:v>
                </c:pt>
                <c:pt idx="11">
                  <c:v>Peru</c:v>
                </c:pt>
                <c:pt idx="12">
                  <c:v>Philippines</c:v>
                </c:pt>
                <c:pt idx="13">
                  <c:v>Taiwan</c:v>
                </c:pt>
                <c:pt idx="14">
                  <c:v>Turkey</c:v>
                </c:pt>
                <c:pt idx="15">
                  <c:v>Poland</c:v>
                </c:pt>
                <c:pt idx="16">
                  <c:v>Russia</c:v>
                </c:pt>
                <c:pt idx="17">
                  <c:v>Qatar</c:v>
                </c:pt>
                <c:pt idx="18">
                  <c:v>Egypt</c:v>
                </c:pt>
                <c:pt idx="19">
                  <c:v>Colombia</c:v>
                </c:pt>
                <c:pt idx="20">
                  <c:v>Brazil</c:v>
                </c:pt>
                <c:pt idx="21">
                  <c:v>UAE</c:v>
                </c:pt>
                <c:pt idx="22">
                  <c:v>Mexico</c:v>
                </c:pt>
                <c:pt idx="23">
                  <c:v>Pakistan</c:v>
                </c:pt>
              </c:strCache>
            </c:strRef>
          </c:cat>
          <c:val>
            <c:numRef>
              <c:f>Sheet1!$C$2:$C$25</c:f>
              <c:numCache>
                <c:formatCode>#,##0.00;\-#,##0.00;</c:formatCode>
                <c:ptCount val="24"/>
                <c:pt idx="0">
                  <c:v>20.91</c:v>
                </c:pt>
                <c:pt idx="1">
                  <c:v>13.41</c:v>
                </c:pt>
                <c:pt idx="2">
                  <c:v>12.86</c:v>
                </c:pt>
                <c:pt idx="3">
                  <c:v>10.69</c:v>
                </c:pt>
                <c:pt idx="4">
                  <c:v>8.93</c:v>
                </c:pt>
                <c:pt idx="5">
                  <c:v>8.290000000000001</c:v>
                </c:pt>
                <c:pt idx="6">
                  <c:v>7.75</c:v>
                </c:pt>
                <c:pt idx="7">
                  <c:v>7.649999999999999</c:v>
                </c:pt>
                <c:pt idx="8">
                  <c:v>7.03</c:v>
                </c:pt>
                <c:pt idx="9">
                  <c:v>6.99</c:v>
                </c:pt>
                <c:pt idx="10">
                  <c:v>6.59</c:v>
                </c:pt>
                <c:pt idx="11">
                  <c:v>6.41</c:v>
                </c:pt>
                <c:pt idx="12">
                  <c:v>5.34</c:v>
                </c:pt>
                <c:pt idx="13">
                  <c:v>5.06</c:v>
                </c:pt>
                <c:pt idx="14">
                  <c:v>4.769999999999999</c:v>
                </c:pt>
                <c:pt idx="15">
                  <c:v>4.67</c:v>
                </c:pt>
                <c:pt idx="16">
                  <c:v>3.84</c:v>
                </c:pt>
                <c:pt idx="17">
                  <c:v>3.48</c:v>
                </c:pt>
                <c:pt idx="18">
                  <c:v>2.68</c:v>
                </c:pt>
                <c:pt idx="19">
                  <c:v>0.78</c:v>
                </c:pt>
                <c:pt idx="20">
                  <c:v>0.0</c:v>
                </c:pt>
                <c:pt idx="21">
                  <c:v>0.0</c:v>
                </c:pt>
                <c:pt idx="22">
                  <c:v>0.0</c:v>
                </c:pt>
                <c:pt idx="23">
                  <c:v>0.0</c:v>
                </c:pt>
              </c:numCache>
            </c:numRef>
          </c:val>
          <c:extLst xmlns:c16r2="http://schemas.microsoft.com/office/drawing/2015/06/chart">
            <c:ext xmlns:c16="http://schemas.microsoft.com/office/drawing/2014/chart" uri="{C3380CC4-5D6E-409C-BE32-E72D297353CC}">
              <c16:uniqueId val="{00000014-077F-4B2C-B252-49BF38206D2C}"/>
            </c:ext>
          </c:extLst>
        </c:ser>
        <c:dLbls>
          <c:showLegendKey val="0"/>
          <c:showVal val="0"/>
          <c:showCatName val="0"/>
          <c:showSerName val="0"/>
          <c:showPercent val="0"/>
          <c:showBubbleSize val="0"/>
        </c:dLbls>
        <c:gapWidth val="106"/>
        <c:overlap val="100"/>
        <c:axId val="-2139554392"/>
        <c:axId val="-2139551208"/>
      </c:barChart>
      <c:catAx>
        <c:axId val="-2139554392"/>
        <c:scaling>
          <c:orientation val="maxMin"/>
        </c:scaling>
        <c:delete val="0"/>
        <c:axPos val="l"/>
        <c:numFmt formatCode="General" sourceLinked="1"/>
        <c:majorTickMark val="none"/>
        <c:minorTickMark val="none"/>
        <c:tickLblPos val="low"/>
        <c:txPr>
          <a:bodyPr/>
          <a:lstStyle/>
          <a:p>
            <a:pPr>
              <a:defRPr sz="900"/>
            </a:pPr>
            <a:endParaRPr lang="en-US"/>
          </a:p>
        </c:txPr>
        <c:crossAx val="-2139551208"/>
        <c:crosses val="autoZero"/>
        <c:auto val="1"/>
        <c:lblAlgn val="ctr"/>
        <c:lblOffset val="100"/>
        <c:noMultiLvlLbl val="0"/>
      </c:catAx>
      <c:valAx>
        <c:axId val="-2139551208"/>
        <c:scaling>
          <c:orientation val="minMax"/>
          <c:max val="25.0"/>
          <c:min val="-15.0"/>
        </c:scaling>
        <c:delete val="0"/>
        <c:axPos val="b"/>
        <c:numFmt formatCode="#,##0.00;\-#,##0.00;" sourceLinked="1"/>
        <c:majorTickMark val="none"/>
        <c:minorTickMark val="none"/>
        <c:tickLblPos val="none"/>
        <c:spPr>
          <a:ln>
            <a:noFill/>
          </a:ln>
        </c:spPr>
        <c:crossAx val="-2139554392"/>
        <c:crosses val="max"/>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0">
                <a:solidFill>
                  <a:schemeClr val="tx2"/>
                </a:solidFill>
              </a:defRPr>
            </a:pPr>
            <a:r>
              <a:rPr lang="en-US" sz="1100" b="0" dirty="0">
                <a:solidFill>
                  <a:schemeClr val="tx2"/>
                </a:solidFill>
                <a:effectLst/>
              </a:rPr>
              <a:t>Ranked Developed Markets Returns (%)</a:t>
            </a:r>
          </a:p>
        </c:rich>
      </c:tx>
      <c:layout>
        <c:manualLayout>
          <c:xMode val="edge"/>
          <c:yMode val="edge"/>
          <c:x val="0.0358429273045415"/>
          <c:y val="0.0170454375796882"/>
        </c:manualLayout>
      </c:layout>
      <c:overlay val="0"/>
    </c:title>
    <c:autoTitleDeleted val="0"/>
    <c:plotArea>
      <c:layout>
        <c:manualLayout>
          <c:layoutTarget val="inner"/>
          <c:xMode val="edge"/>
          <c:yMode val="edge"/>
          <c:x val="0.259691402211087"/>
          <c:y val="0.0889729387344002"/>
          <c:w val="0.678995161817219"/>
          <c:h val="0.86197613026348"/>
        </c:manualLayout>
      </c:layout>
      <c:barChart>
        <c:barDir val="bar"/>
        <c:grouping val="clustered"/>
        <c:varyColors val="0"/>
        <c:ser>
          <c:idx val="0"/>
          <c:order val="0"/>
          <c:tx>
            <c:strRef>
              <c:f>Sheet1!$B$1</c:f>
              <c:strCache>
                <c:ptCount val="1"/>
                <c:pt idx="0">
                  <c:v>Negative</c:v>
                </c:pt>
              </c:strCache>
            </c:strRef>
          </c:tx>
          <c:spPr>
            <a:solidFill>
              <a:schemeClr val="bg1">
                <a:lumMod val="75000"/>
              </a:schemeClr>
            </a:solidFill>
          </c:spPr>
          <c:invertIfNegative val="0"/>
          <c:dLbls>
            <c:dLbl>
              <c:idx val="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7"/>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9"/>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7"/>
              <c:spPr/>
              <c:txPr>
                <a:bodyPr/>
                <a:lstStyle/>
                <a:p>
                  <a:pPr algn="ctr" rtl="0">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txPr>
              <a:bodyPr/>
              <a:lstStyle/>
              <a:p>
                <a:pPr>
                  <a:defRPr sz="900">
                    <a:solidFill>
                      <a:srgbClr val="C00000"/>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Sheet1!$A$2:$A$24</c:f>
              <c:strCache>
                <c:ptCount val="23"/>
                <c:pt idx="0">
                  <c:v>Singapore</c:v>
                </c:pt>
                <c:pt idx="1">
                  <c:v>Japan</c:v>
                </c:pt>
                <c:pt idx="2">
                  <c:v>Australia</c:v>
                </c:pt>
                <c:pt idx="3">
                  <c:v>Hong Kong</c:v>
                </c:pt>
                <c:pt idx="4">
                  <c:v>US</c:v>
                </c:pt>
                <c:pt idx="5">
                  <c:v>Austria</c:v>
                </c:pt>
                <c:pt idx="6">
                  <c:v>UK</c:v>
                </c:pt>
                <c:pt idx="7">
                  <c:v>Israel</c:v>
                </c:pt>
                <c:pt idx="8">
                  <c:v>Canada</c:v>
                </c:pt>
                <c:pt idx="9">
                  <c:v>New Zealand</c:v>
                </c:pt>
                <c:pt idx="10">
                  <c:v>Ireland</c:v>
                </c:pt>
                <c:pt idx="11">
                  <c:v>Germany</c:v>
                </c:pt>
                <c:pt idx="12">
                  <c:v>Switzerland</c:v>
                </c:pt>
                <c:pt idx="13">
                  <c:v>Denmark</c:v>
                </c:pt>
                <c:pt idx="14">
                  <c:v>Netherlands</c:v>
                </c:pt>
                <c:pt idx="15">
                  <c:v>France</c:v>
                </c:pt>
                <c:pt idx="16">
                  <c:v>Norway</c:v>
                </c:pt>
                <c:pt idx="17">
                  <c:v>Portugal</c:v>
                </c:pt>
                <c:pt idx="18">
                  <c:v>Belgium</c:v>
                </c:pt>
                <c:pt idx="19">
                  <c:v>Spain</c:v>
                </c:pt>
                <c:pt idx="20">
                  <c:v>Finland</c:v>
                </c:pt>
                <c:pt idx="21">
                  <c:v>Italy</c:v>
                </c:pt>
                <c:pt idx="22">
                  <c:v>Sweden</c:v>
                </c:pt>
              </c:strCache>
            </c:strRef>
          </c:cat>
          <c:val>
            <c:numRef>
              <c:f>Sheet1!$B$2:$B$24</c:f>
              <c:numCache>
                <c:formatCode>#,##0.00;\-#,##0.00;</c:formatCode>
                <c:ptCount val="23"/>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-0.06</c:v>
                </c:pt>
                <c:pt idx="18">
                  <c:v>-0.95</c:v>
                </c:pt>
                <c:pt idx="19">
                  <c:v>-1.02</c:v>
                </c:pt>
                <c:pt idx="20">
                  <c:v>-1.8</c:v>
                </c:pt>
                <c:pt idx="21">
                  <c:v>-2.12</c:v>
                </c:pt>
                <c:pt idx="22">
                  <c:v>-2.9</c:v>
                </c:pt>
              </c:numCache>
            </c:numRef>
          </c:val>
          <c:extLst xmlns:c16r2="http://schemas.microsoft.com/office/drawing/2015/06/chart">
            <c:ext xmlns:c16="http://schemas.microsoft.com/office/drawing/2014/chart" uri="{C3380CC4-5D6E-409C-BE32-E72D297353CC}">
              <c16:uniqueId val="{00000013-1A30-41E2-AD5F-3C744AF08AB2}"/>
            </c:ext>
          </c:extLst>
        </c:ser>
        <c:ser>
          <c:idx val="1"/>
          <c:order val="1"/>
          <c:tx>
            <c:strRef>
              <c:f>Sheet1!$C$1</c:f>
              <c:strCache>
                <c:ptCount val="1"/>
                <c:pt idx="0">
                  <c:v>Positive</c:v>
                </c:pt>
              </c:strCache>
            </c:strRef>
          </c:tx>
          <c:spPr>
            <a:solidFill>
              <a:schemeClr val="bg1">
                <a:lumMod val="75000"/>
              </a:schemeClr>
            </a:solidFill>
          </c:spPr>
          <c:invertIfNegative val="0"/>
          <c:dLbls>
            <c:spPr>
              <a:noFill/>
              <a:ln>
                <a:noFill/>
              </a:ln>
              <a:effectLst/>
            </c:spPr>
            <c:txPr>
              <a:bodyPr/>
              <a:lstStyle/>
              <a:p>
                <a:pPr>
                  <a:defRPr sz="900">
                    <a:solidFill>
                      <a:srgbClr val="35627D"/>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Sheet1!$A$2:$A$24</c:f>
              <c:strCache>
                <c:ptCount val="23"/>
                <c:pt idx="0">
                  <c:v>Singapore</c:v>
                </c:pt>
                <c:pt idx="1">
                  <c:v>Japan</c:v>
                </c:pt>
                <c:pt idx="2">
                  <c:v>Australia</c:v>
                </c:pt>
                <c:pt idx="3">
                  <c:v>Hong Kong</c:v>
                </c:pt>
                <c:pt idx="4">
                  <c:v>US</c:v>
                </c:pt>
                <c:pt idx="5">
                  <c:v>Austria</c:v>
                </c:pt>
                <c:pt idx="6">
                  <c:v>UK</c:v>
                </c:pt>
                <c:pt idx="7">
                  <c:v>Israel</c:v>
                </c:pt>
                <c:pt idx="8">
                  <c:v>Canada</c:v>
                </c:pt>
                <c:pt idx="9">
                  <c:v>New Zealand</c:v>
                </c:pt>
                <c:pt idx="10">
                  <c:v>Ireland</c:v>
                </c:pt>
                <c:pt idx="11">
                  <c:v>Germany</c:v>
                </c:pt>
                <c:pt idx="12">
                  <c:v>Switzerland</c:v>
                </c:pt>
                <c:pt idx="13">
                  <c:v>Denmark</c:v>
                </c:pt>
                <c:pt idx="14">
                  <c:v>Netherlands</c:v>
                </c:pt>
                <c:pt idx="15">
                  <c:v>France</c:v>
                </c:pt>
                <c:pt idx="16">
                  <c:v>Norway</c:v>
                </c:pt>
                <c:pt idx="17">
                  <c:v>Portugal</c:v>
                </c:pt>
                <c:pt idx="18">
                  <c:v>Belgium</c:v>
                </c:pt>
                <c:pt idx="19">
                  <c:v>Spain</c:v>
                </c:pt>
                <c:pt idx="20">
                  <c:v>Finland</c:v>
                </c:pt>
                <c:pt idx="21">
                  <c:v>Italy</c:v>
                </c:pt>
                <c:pt idx="22">
                  <c:v>Sweden</c:v>
                </c:pt>
              </c:strCache>
            </c:strRef>
          </c:cat>
          <c:val>
            <c:numRef>
              <c:f>Sheet1!$C$2:$C$24</c:f>
              <c:numCache>
                <c:formatCode>#,##0.00;\-#,##0.00;</c:formatCode>
                <c:ptCount val="23"/>
                <c:pt idx="0">
                  <c:v>9.280000000000001</c:v>
                </c:pt>
                <c:pt idx="1">
                  <c:v>8.530000000000001</c:v>
                </c:pt>
                <c:pt idx="2">
                  <c:v>7.43</c:v>
                </c:pt>
                <c:pt idx="3">
                  <c:v>6.31</c:v>
                </c:pt>
                <c:pt idx="4">
                  <c:v>6.18</c:v>
                </c:pt>
                <c:pt idx="5">
                  <c:v>5.97</c:v>
                </c:pt>
                <c:pt idx="6">
                  <c:v>5.85</c:v>
                </c:pt>
                <c:pt idx="7">
                  <c:v>4.45</c:v>
                </c:pt>
                <c:pt idx="8">
                  <c:v>4.14</c:v>
                </c:pt>
                <c:pt idx="9">
                  <c:v>3.91</c:v>
                </c:pt>
                <c:pt idx="10">
                  <c:v>3.58</c:v>
                </c:pt>
                <c:pt idx="11">
                  <c:v>3.19</c:v>
                </c:pt>
                <c:pt idx="12">
                  <c:v>2.28</c:v>
                </c:pt>
                <c:pt idx="13">
                  <c:v>1.86</c:v>
                </c:pt>
                <c:pt idx="14">
                  <c:v>1.53</c:v>
                </c:pt>
                <c:pt idx="15">
                  <c:v>1.5</c:v>
                </c:pt>
                <c:pt idx="16">
                  <c:v>0.69</c:v>
                </c:pt>
                <c:pt idx="17">
                  <c:v>0.0</c:v>
                </c:pt>
                <c:pt idx="18">
                  <c:v>0.0</c:v>
                </c:pt>
                <c:pt idx="19">
                  <c:v>0.0</c:v>
                </c:pt>
                <c:pt idx="20">
                  <c:v>0.0</c:v>
                </c:pt>
                <c:pt idx="21">
                  <c:v>0.0</c:v>
                </c:pt>
                <c:pt idx="22">
                  <c:v>0.0</c:v>
                </c:pt>
              </c:numCache>
            </c:numRef>
          </c:val>
          <c:extLst xmlns:c16r2="http://schemas.microsoft.com/office/drawing/2015/06/chart">
            <c:ext xmlns:c16="http://schemas.microsoft.com/office/drawing/2014/chart" uri="{C3380CC4-5D6E-409C-BE32-E72D297353CC}">
              <c16:uniqueId val="{00000014-1A30-41E2-AD5F-3C744AF08AB2}"/>
            </c:ext>
          </c:extLst>
        </c:ser>
        <c:dLbls>
          <c:showLegendKey val="0"/>
          <c:showVal val="0"/>
          <c:showCatName val="0"/>
          <c:showSerName val="0"/>
          <c:showPercent val="0"/>
          <c:showBubbleSize val="0"/>
        </c:dLbls>
        <c:gapWidth val="106"/>
        <c:overlap val="100"/>
        <c:axId val="-2132746648"/>
        <c:axId val="-2132743464"/>
      </c:barChart>
      <c:catAx>
        <c:axId val="-2132746648"/>
        <c:scaling>
          <c:orientation val="maxMin"/>
        </c:scaling>
        <c:delete val="0"/>
        <c:axPos val="l"/>
        <c:numFmt formatCode="General" sourceLinked="1"/>
        <c:majorTickMark val="none"/>
        <c:minorTickMark val="none"/>
        <c:tickLblPos val="low"/>
        <c:txPr>
          <a:bodyPr/>
          <a:lstStyle/>
          <a:p>
            <a:pPr>
              <a:defRPr sz="900"/>
            </a:pPr>
            <a:endParaRPr lang="en-US"/>
          </a:p>
        </c:txPr>
        <c:crossAx val="-2132743464"/>
        <c:crosses val="autoZero"/>
        <c:auto val="1"/>
        <c:lblAlgn val="ctr"/>
        <c:lblOffset val="100"/>
        <c:noMultiLvlLbl val="0"/>
      </c:catAx>
      <c:valAx>
        <c:axId val="-2132743464"/>
        <c:scaling>
          <c:orientation val="minMax"/>
          <c:min val="-6.0"/>
        </c:scaling>
        <c:delete val="0"/>
        <c:axPos val="b"/>
        <c:numFmt formatCode="#,##0.00;\-#,##0.00;" sourceLinked="1"/>
        <c:majorTickMark val="none"/>
        <c:minorTickMark val="none"/>
        <c:tickLblPos val="none"/>
        <c:spPr>
          <a:ln>
            <a:noFill/>
          </a:ln>
        </c:spPr>
        <c:crossAx val="-2132746648"/>
        <c:crosses val="max"/>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solidFill>
                  <a:schemeClr val="tx2"/>
                </a:solidFill>
              </a:defRPr>
            </a:pPr>
            <a:r>
              <a:rPr lang="en-US" sz="1100" b="0" dirty="0">
                <a:solidFill>
                  <a:schemeClr val="tx2"/>
                </a:solidFill>
                <a:effectLst/>
              </a:rPr>
              <a:t>Ranked Emerging Markets (%)</a:t>
            </a:r>
          </a:p>
        </c:rich>
      </c:tx>
      <c:layout>
        <c:manualLayout>
          <c:xMode val="edge"/>
          <c:yMode val="edge"/>
          <c:x val="0.0378319212648813"/>
          <c:y val="0.0170455306872199"/>
        </c:manualLayout>
      </c:layout>
      <c:overlay val="0"/>
    </c:title>
    <c:autoTitleDeleted val="0"/>
    <c:plotArea>
      <c:layout>
        <c:manualLayout>
          <c:layoutTarget val="inner"/>
          <c:xMode val="edge"/>
          <c:yMode val="edge"/>
          <c:x val="0.383762734714649"/>
          <c:y val="0.0889729387344002"/>
          <c:w val="0.594673661167032"/>
          <c:h val="0.886289343755444"/>
        </c:manualLayout>
      </c:layout>
      <c:barChart>
        <c:barDir val="bar"/>
        <c:grouping val="clustered"/>
        <c:varyColors val="0"/>
        <c:ser>
          <c:idx val="0"/>
          <c:order val="0"/>
          <c:tx>
            <c:strRef>
              <c:f>Sheet1!$B$1</c:f>
              <c:strCache>
                <c:ptCount val="1"/>
                <c:pt idx="0">
                  <c:v>Negative</c:v>
                </c:pt>
              </c:strCache>
            </c:strRef>
          </c:tx>
          <c:spPr>
            <a:solidFill>
              <a:schemeClr val="bg1">
                <a:lumMod val="75000"/>
              </a:schemeClr>
            </a:solidFill>
          </c:spPr>
          <c:invertIfNegative val="0"/>
          <c:dLbls>
            <c:dLbl>
              <c:idx val="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7"/>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9"/>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7"/>
              <c:spPr/>
              <c:txPr>
                <a:bodyPr/>
                <a:lstStyle/>
                <a:p>
                  <a:pPr algn="ctr" rtl="0">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txPr>
              <a:bodyPr/>
              <a:lstStyle/>
              <a:p>
                <a:pPr>
                  <a:defRPr sz="900">
                    <a:solidFill>
                      <a:srgbClr val="C00000"/>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Sheet1!$A$2:$A$22</c:f>
              <c:strCache>
                <c:ptCount val="21"/>
                <c:pt idx="0">
                  <c:v>South African rand (ZAR)</c:v>
                </c:pt>
                <c:pt idx="1">
                  <c:v>South Korean won (KRW)</c:v>
                </c:pt>
                <c:pt idx="2">
                  <c:v>Poland zloty (PLZ)</c:v>
                </c:pt>
                <c:pt idx="3">
                  <c:v>Malaysian ringgit (MYR)</c:v>
                </c:pt>
                <c:pt idx="4">
                  <c:v>Chilean peso (CLP)</c:v>
                </c:pt>
                <c:pt idx="5">
                  <c:v>Czech koruna (CZK)</c:v>
                </c:pt>
                <c:pt idx="6">
                  <c:v>Indian rupee (INR)</c:v>
                </c:pt>
                <c:pt idx="7">
                  <c:v>Thailand baht (THB)</c:v>
                </c:pt>
                <c:pt idx="8">
                  <c:v>Chinese yuan (CNY)</c:v>
                </c:pt>
                <c:pt idx="9">
                  <c:v>Taiwanese NT dollar (TWD)</c:v>
                </c:pt>
                <c:pt idx="10">
                  <c:v>Philippine peso (PHP)</c:v>
                </c:pt>
                <c:pt idx="11">
                  <c:v>Hungary forint (HUF)</c:v>
                </c:pt>
                <c:pt idx="12">
                  <c:v>Peru sol (PEI)</c:v>
                </c:pt>
                <c:pt idx="13">
                  <c:v>Russian ruble (RUB)</c:v>
                </c:pt>
                <c:pt idx="14">
                  <c:v>Indonesia rupiah (IDR)</c:v>
                </c:pt>
                <c:pt idx="15">
                  <c:v>Egyptian pound (EGP)</c:v>
                </c:pt>
                <c:pt idx="16">
                  <c:v>Colombian peso (COP)</c:v>
                </c:pt>
                <c:pt idx="17">
                  <c:v>Pakistani rupee (PKR)</c:v>
                </c:pt>
                <c:pt idx="18">
                  <c:v>Brazilian real (BRC)</c:v>
                </c:pt>
                <c:pt idx="19">
                  <c:v>Turkish lira (TRY)</c:v>
                </c:pt>
                <c:pt idx="20">
                  <c:v>Mexican peso (MXP)</c:v>
                </c:pt>
              </c:strCache>
            </c:strRef>
          </c:cat>
          <c:val>
            <c:numRef>
              <c:f>Sheet1!$B$2:$B$22</c:f>
              <c:numCache>
                <c:formatCode>#,##0.00;\-#,##0.00;</c:formatCode>
                <c:ptCount val="21"/>
                <c:pt idx="0">
                  <c:v>0.0</c:v>
                </c:pt>
                <c:pt idx="1">
                  <c:v>0.0</c:v>
                </c:pt>
                <c:pt idx="2">
                  <c:v>0.0</c:v>
                </c:pt>
                <c:pt idx="3">
                  <c:v>0.0</c:v>
                </c:pt>
                <c:pt idx="4">
                  <c:v>0.0</c:v>
                </c:pt>
                <c:pt idx="5">
                  <c:v>0.0</c:v>
                </c:pt>
                <c:pt idx="6">
                  <c:v>0.0</c:v>
                </c:pt>
                <c:pt idx="7">
                  <c:v>0.0</c:v>
                </c:pt>
                <c:pt idx="8">
                  <c:v>0.0</c:v>
                </c:pt>
                <c:pt idx="9">
                  <c:v>0.0</c:v>
                </c:pt>
                <c:pt idx="10">
                  <c:v>0.0</c:v>
                </c:pt>
                <c:pt idx="11">
                  <c:v>0.0</c:v>
                </c:pt>
                <c:pt idx="12">
                  <c:v>0.0</c:v>
                </c:pt>
                <c:pt idx="13">
                  <c:v>-0.0238834488</c:v>
                </c:pt>
                <c:pt idx="14">
                  <c:v>-0.7259996315</c:v>
                </c:pt>
                <c:pt idx="15">
                  <c:v>-0.7311586052</c:v>
                </c:pt>
                <c:pt idx="16">
                  <c:v>-1.6004355839</c:v>
                </c:pt>
                <c:pt idx="17">
                  <c:v>-4.5536927957</c:v>
                </c:pt>
                <c:pt idx="18">
                  <c:v>-4.641102167599999</c:v>
                </c:pt>
                <c:pt idx="19">
                  <c:v>-6.2110982171</c:v>
                </c:pt>
                <c:pt idx="20">
                  <c:v>-7.1873961821</c:v>
                </c:pt>
              </c:numCache>
            </c:numRef>
          </c:val>
          <c:extLst xmlns:c16r2="http://schemas.microsoft.com/office/drawing/2015/06/chart">
            <c:ext xmlns:c16="http://schemas.microsoft.com/office/drawing/2014/chart" uri="{C3380CC4-5D6E-409C-BE32-E72D297353CC}">
              <c16:uniqueId val="{00000013-D93E-4B8E-BA34-3C728ADB971E}"/>
            </c:ext>
          </c:extLst>
        </c:ser>
        <c:ser>
          <c:idx val="1"/>
          <c:order val="1"/>
          <c:tx>
            <c:strRef>
              <c:f>Sheet1!$C$1</c:f>
              <c:strCache>
                <c:ptCount val="1"/>
                <c:pt idx="0">
                  <c:v>Positive</c:v>
                </c:pt>
              </c:strCache>
            </c:strRef>
          </c:tx>
          <c:spPr>
            <a:solidFill>
              <a:schemeClr val="bg1">
                <a:lumMod val="75000"/>
              </a:schemeClr>
            </a:solidFill>
          </c:spPr>
          <c:invertIfNegative val="0"/>
          <c:dLbls>
            <c:spPr>
              <a:noFill/>
              <a:ln>
                <a:noFill/>
              </a:ln>
              <a:effectLst/>
            </c:spPr>
            <c:txPr>
              <a:bodyPr/>
              <a:lstStyle/>
              <a:p>
                <a:pPr>
                  <a:defRPr sz="900">
                    <a:solidFill>
                      <a:srgbClr val="35627D"/>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Sheet1!$A$2:$A$22</c:f>
              <c:strCache>
                <c:ptCount val="21"/>
                <c:pt idx="0">
                  <c:v>South African rand (ZAR)</c:v>
                </c:pt>
                <c:pt idx="1">
                  <c:v>South Korean won (KRW)</c:v>
                </c:pt>
                <c:pt idx="2">
                  <c:v>Poland zloty (PLZ)</c:v>
                </c:pt>
                <c:pt idx="3">
                  <c:v>Malaysian ringgit (MYR)</c:v>
                </c:pt>
                <c:pt idx="4">
                  <c:v>Chilean peso (CLP)</c:v>
                </c:pt>
                <c:pt idx="5">
                  <c:v>Czech koruna (CZK)</c:v>
                </c:pt>
                <c:pt idx="6">
                  <c:v>Indian rupee (INR)</c:v>
                </c:pt>
                <c:pt idx="7">
                  <c:v>Thailand baht (THB)</c:v>
                </c:pt>
                <c:pt idx="8">
                  <c:v>Chinese yuan (CNY)</c:v>
                </c:pt>
                <c:pt idx="9">
                  <c:v>Taiwanese NT dollar (TWD)</c:v>
                </c:pt>
                <c:pt idx="10">
                  <c:v>Philippine peso (PHP)</c:v>
                </c:pt>
                <c:pt idx="11">
                  <c:v>Hungary forint (HUF)</c:v>
                </c:pt>
                <c:pt idx="12">
                  <c:v>Peru sol (PEI)</c:v>
                </c:pt>
                <c:pt idx="13">
                  <c:v>Russian ruble (RUB)</c:v>
                </c:pt>
                <c:pt idx="14">
                  <c:v>Indonesia rupiah (IDR)</c:v>
                </c:pt>
                <c:pt idx="15">
                  <c:v>Egyptian pound (EGP)</c:v>
                </c:pt>
                <c:pt idx="16">
                  <c:v>Colombian peso (COP)</c:v>
                </c:pt>
                <c:pt idx="17">
                  <c:v>Pakistani rupee (PKR)</c:v>
                </c:pt>
                <c:pt idx="18">
                  <c:v>Brazilian real (BRC)</c:v>
                </c:pt>
                <c:pt idx="19">
                  <c:v>Turkish lira (TRY)</c:v>
                </c:pt>
                <c:pt idx="20">
                  <c:v>Mexican peso (MXP)</c:v>
                </c:pt>
              </c:strCache>
            </c:strRef>
          </c:cat>
          <c:val>
            <c:numRef>
              <c:f>Sheet1!$C$2:$C$22</c:f>
              <c:numCache>
                <c:formatCode>#,##0.00;\-#,##0.00;</c:formatCode>
                <c:ptCount val="21"/>
                <c:pt idx="0">
                  <c:v>9.0670436187</c:v>
                </c:pt>
                <c:pt idx="1">
                  <c:v>6.9870627248</c:v>
                </c:pt>
                <c:pt idx="2">
                  <c:v>4.867906066499997</c:v>
                </c:pt>
                <c:pt idx="3">
                  <c:v>4.3365455893</c:v>
                </c:pt>
                <c:pt idx="4">
                  <c:v>3.926956974199999</c:v>
                </c:pt>
                <c:pt idx="5">
                  <c:v>3.413452492899999</c:v>
                </c:pt>
                <c:pt idx="6">
                  <c:v>2.3383337903</c:v>
                </c:pt>
                <c:pt idx="7">
                  <c:v>2.332003682099999</c:v>
                </c:pt>
                <c:pt idx="8">
                  <c:v>2.0085995086</c:v>
                </c:pt>
                <c:pt idx="9">
                  <c:v>1.900297394</c:v>
                </c:pt>
                <c:pt idx="10">
                  <c:v>1.7618189103</c:v>
                </c:pt>
                <c:pt idx="11">
                  <c:v>1.7223382551</c:v>
                </c:pt>
                <c:pt idx="12">
                  <c:v>0.8023453171</c:v>
                </c:pt>
                <c:pt idx="13">
                  <c:v>0.0</c:v>
                </c:pt>
                <c:pt idx="14">
                  <c:v>0.0</c:v>
                </c:pt>
                <c:pt idx="15">
                  <c:v>0.0</c:v>
                </c:pt>
                <c:pt idx="16">
                  <c:v>0.0</c:v>
                </c:pt>
                <c:pt idx="17">
                  <c:v>0.0</c:v>
                </c:pt>
                <c:pt idx="18">
                  <c:v>0.0</c:v>
                </c:pt>
                <c:pt idx="19">
                  <c:v>0.0</c:v>
                </c:pt>
                <c:pt idx="20">
                  <c:v>0.0</c:v>
                </c:pt>
              </c:numCache>
            </c:numRef>
          </c:val>
          <c:extLst xmlns:c16r2="http://schemas.microsoft.com/office/drawing/2015/06/chart">
            <c:ext xmlns:c16="http://schemas.microsoft.com/office/drawing/2014/chart" uri="{C3380CC4-5D6E-409C-BE32-E72D297353CC}">
              <c16:uniqueId val="{00000014-D93E-4B8E-BA34-3C728ADB971E}"/>
            </c:ext>
          </c:extLst>
        </c:ser>
        <c:dLbls>
          <c:showLegendKey val="0"/>
          <c:showVal val="0"/>
          <c:showCatName val="0"/>
          <c:showSerName val="0"/>
          <c:showPercent val="0"/>
          <c:showBubbleSize val="0"/>
        </c:dLbls>
        <c:gapWidth val="106"/>
        <c:overlap val="100"/>
        <c:axId val="-2092627720"/>
        <c:axId val="-2092630888"/>
      </c:barChart>
      <c:catAx>
        <c:axId val="-2092627720"/>
        <c:scaling>
          <c:orientation val="maxMin"/>
        </c:scaling>
        <c:delete val="0"/>
        <c:axPos val="l"/>
        <c:numFmt formatCode="General" sourceLinked="1"/>
        <c:majorTickMark val="none"/>
        <c:minorTickMark val="none"/>
        <c:tickLblPos val="low"/>
        <c:txPr>
          <a:bodyPr/>
          <a:lstStyle/>
          <a:p>
            <a:pPr>
              <a:defRPr sz="900"/>
            </a:pPr>
            <a:endParaRPr lang="en-US"/>
          </a:p>
        </c:txPr>
        <c:crossAx val="-2092630888"/>
        <c:crosses val="autoZero"/>
        <c:auto val="1"/>
        <c:lblAlgn val="ctr"/>
        <c:lblOffset val="100"/>
        <c:noMultiLvlLbl val="0"/>
      </c:catAx>
      <c:valAx>
        <c:axId val="-2092630888"/>
        <c:scaling>
          <c:orientation val="minMax"/>
          <c:max val="13.0"/>
          <c:min val="-11.0"/>
        </c:scaling>
        <c:delete val="0"/>
        <c:axPos val="b"/>
        <c:numFmt formatCode="#,##0.00;\-#,##0.00;" sourceLinked="1"/>
        <c:majorTickMark val="none"/>
        <c:minorTickMark val="none"/>
        <c:tickLblPos val="none"/>
        <c:spPr>
          <a:ln>
            <a:noFill/>
          </a:ln>
        </c:spPr>
        <c:crossAx val="-2092627720"/>
        <c:crosses val="max"/>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100" b="0">
                <a:solidFill>
                  <a:schemeClr val="tx2"/>
                </a:solidFill>
              </a:defRPr>
            </a:pPr>
            <a:r>
              <a:rPr lang="en-US" sz="1100" b="0" dirty="0">
                <a:solidFill>
                  <a:schemeClr val="tx2"/>
                </a:solidFill>
                <a:effectLst/>
              </a:rPr>
              <a:t>Ranked Developed Markets (%)</a:t>
            </a:r>
          </a:p>
        </c:rich>
      </c:tx>
      <c:layout>
        <c:manualLayout>
          <c:xMode val="edge"/>
          <c:yMode val="edge"/>
          <c:x val="0.0358429273045415"/>
          <c:y val="0.0170454375796882"/>
        </c:manualLayout>
      </c:layout>
      <c:overlay val="0"/>
    </c:title>
    <c:autoTitleDeleted val="0"/>
    <c:plotArea>
      <c:layout>
        <c:manualLayout>
          <c:layoutTarget val="inner"/>
          <c:xMode val="edge"/>
          <c:yMode val="edge"/>
          <c:x val="0.379308038480169"/>
          <c:y val="0.0889729387344002"/>
          <c:w val="0.620691961519832"/>
          <c:h val="0.86197613026348"/>
        </c:manualLayout>
      </c:layout>
      <c:barChart>
        <c:barDir val="bar"/>
        <c:grouping val="clustered"/>
        <c:varyColors val="0"/>
        <c:ser>
          <c:idx val="0"/>
          <c:order val="0"/>
          <c:tx>
            <c:strRef>
              <c:f>Sheet1!$B$1</c:f>
              <c:strCache>
                <c:ptCount val="1"/>
                <c:pt idx="0">
                  <c:v>Negative</c:v>
                </c:pt>
              </c:strCache>
            </c:strRef>
          </c:tx>
          <c:spPr>
            <a:solidFill>
              <a:schemeClr val="bg1">
                <a:lumMod val="75000"/>
              </a:schemeClr>
            </a:solidFill>
          </c:spPr>
          <c:invertIfNegative val="0"/>
          <c:dLbls>
            <c:dLbl>
              <c:idx val="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7"/>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9"/>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7"/>
              <c:spPr/>
              <c:txPr>
                <a:bodyPr/>
                <a:lstStyle/>
                <a:p>
                  <a:pPr algn="ctr" rtl="0">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txPr>
              <a:bodyPr/>
              <a:lstStyle/>
              <a:p>
                <a:pPr>
                  <a:defRPr sz="900">
                    <a:solidFill>
                      <a:srgbClr val="C00000"/>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13"/>
                <c:pt idx="0">
                  <c:v>Israel shekel (ILS)</c:v>
                </c:pt>
                <c:pt idx="1">
                  <c:v>Singapore dollar (SGD)</c:v>
                </c:pt>
                <c:pt idx="2">
                  <c:v>Euro (EUR)</c:v>
                </c:pt>
                <c:pt idx="3">
                  <c:v>Danish krone (DKK)</c:v>
                </c:pt>
                <c:pt idx="4">
                  <c:v>British pound (GBP)</c:v>
                </c:pt>
                <c:pt idx="5">
                  <c:v>Japanese yen (JPY)</c:v>
                </c:pt>
                <c:pt idx="6">
                  <c:v>Hong Kong dollar (HKD)</c:v>
                </c:pt>
                <c:pt idx="7">
                  <c:v>Canadian dollar (CAD)</c:v>
                </c:pt>
                <c:pt idx="8">
                  <c:v>Swedish krona (SEK)</c:v>
                </c:pt>
                <c:pt idx="9">
                  <c:v>Australian dollar (AUD)</c:v>
                </c:pt>
                <c:pt idx="10">
                  <c:v>Swiss franc (CHF)</c:v>
                </c:pt>
                <c:pt idx="11">
                  <c:v>New Zealand dollar (NZD)</c:v>
                </c:pt>
                <c:pt idx="12">
                  <c:v>Norwegian krone (NOK)</c:v>
                </c:pt>
              </c:strCache>
            </c:strRef>
          </c:cat>
          <c:val>
            <c:numRef>
              <c:f>Sheet1!$B$2:$B$14</c:f>
              <c:numCache>
                <c:formatCode>#,##0.00;\-#,##0.00;</c:formatCode>
                <c:ptCount val="13"/>
                <c:pt idx="0">
                  <c:v>0.0</c:v>
                </c:pt>
                <c:pt idx="1">
                  <c:v>0.0</c:v>
                </c:pt>
                <c:pt idx="2">
                  <c:v>0.0</c:v>
                </c:pt>
                <c:pt idx="3">
                  <c:v>0.0</c:v>
                </c:pt>
                <c:pt idx="4">
                  <c:v>0.0</c:v>
                </c:pt>
                <c:pt idx="5">
                  <c:v>-0.075454949</c:v>
                </c:pt>
                <c:pt idx="6">
                  <c:v>-0.0844281274</c:v>
                </c:pt>
                <c:pt idx="7">
                  <c:v>-0.1835667824</c:v>
                </c:pt>
                <c:pt idx="8">
                  <c:v>-0.3071755725</c:v>
                </c:pt>
                <c:pt idx="9">
                  <c:v>-0.3186133937</c:v>
                </c:pt>
                <c:pt idx="10">
                  <c:v>-0.708055413</c:v>
                </c:pt>
                <c:pt idx="11">
                  <c:v>-1.6184811187</c:v>
                </c:pt>
                <c:pt idx="12">
                  <c:v>-2.678085667</c:v>
                </c:pt>
              </c:numCache>
            </c:numRef>
          </c:val>
          <c:extLst xmlns:c16r2="http://schemas.microsoft.com/office/drawing/2015/06/chart">
            <c:ext xmlns:c16="http://schemas.microsoft.com/office/drawing/2014/chart" uri="{C3380CC4-5D6E-409C-BE32-E72D297353CC}">
              <c16:uniqueId val="{00000013-7C1D-4496-864F-534096D67A88}"/>
            </c:ext>
          </c:extLst>
        </c:ser>
        <c:ser>
          <c:idx val="1"/>
          <c:order val="1"/>
          <c:tx>
            <c:strRef>
              <c:f>Sheet1!$C$1</c:f>
              <c:strCache>
                <c:ptCount val="1"/>
                <c:pt idx="0">
                  <c:v>Positive</c:v>
                </c:pt>
              </c:strCache>
            </c:strRef>
          </c:tx>
          <c:spPr>
            <a:solidFill>
              <a:schemeClr val="bg1">
                <a:lumMod val="75000"/>
              </a:schemeClr>
            </a:solidFill>
          </c:spPr>
          <c:invertIfNegative val="0"/>
          <c:dLbls>
            <c:spPr>
              <a:noFill/>
              <a:ln>
                <a:noFill/>
              </a:ln>
              <a:effectLst/>
            </c:spPr>
            <c:txPr>
              <a:bodyPr/>
              <a:lstStyle/>
              <a:p>
                <a:pPr>
                  <a:defRPr sz="900">
                    <a:solidFill>
                      <a:srgbClr val="35627D"/>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13"/>
                <c:pt idx="0">
                  <c:v>Israel shekel (ILS)</c:v>
                </c:pt>
                <c:pt idx="1">
                  <c:v>Singapore dollar (SGD)</c:v>
                </c:pt>
                <c:pt idx="2">
                  <c:v>Euro (EUR)</c:v>
                </c:pt>
                <c:pt idx="3">
                  <c:v>Danish krone (DKK)</c:v>
                </c:pt>
                <c:pt idx="4">
                  <c:v>British pound (GBP)</c:v>
                </c:pt>
                <c:pt idx="5">
                  <c:v>Japanese yen (JPY)</c:v>
                </c:pt>
                <c:pt idx="6">
                  <c:v>Hong Kong dollar (HKD)</c:v>
                </c:pt>
                <c:pt idx="7">
                  <c:v>Canadian dollar (CAD)</c:v>
                </c:pt>
                <c:pt idx="8">
                  <c:v>Swedish krona (SEK)</c:v>
                </c:pt>
                <c:pt idx="9">
                  <c:v>Australian dollar (AUD)</c:v>
                </c:pt>
                <c:pt idx="10">
                  <c:v>Swiss franc (CHF)</c:v>
                </c:pt>
                <c:pt idx="11">
                  <c:v>New Zealand dollar (NZD)</c:v>
                </c:pt>
                <c:pt idx="12">
                  <c:v>Norwegian krone (NOK)</c:v>
                </c:pt>
              </c:strCache>
            </c:strRef>
          </c:cat>
          <c:val>
            <c:numRef>
              <c:f>Sheet1!$C$2:$C$14</c:f>
              <c:numCache>
                <c:formatCode>#,##0.00;\-#,##0.00;</c:formatCode>
                <c:ptCount val="13"/>
                <c:pt idx="0">
                  <c:v>1.755649331</c:v>
                </c:pt>
                <c:pt idx="1">
                  <c:v>1.6125411553</c:v>
                </c:pt>
                <c:pt idx="2">
                  <c:v>1.5733378491</c:v>
                </c:pt>
                <c:pt idx="3">
                  <c:v>1.5224824205</c:v>
                </c:pt>
                <c:pt idx="4">
                  <c:v>0.827339465</c:v>
                </c:pt>
                <c:pt idx="5">
                  <c:v>0.0</c:v>
                </c:pt>
                <c:pt idx="6">
                  <c:v>0.0</c:v>
                </c:pt>
                <c:pt idx="7">
                  <c:v>0.0</c:v>
                </c:pt>
                <c:pt idx="8">
                  <c:v>0.0</c:v>
                </c:pt>
                <c:pt idx="9">
                  <c:v>0.0</c:v>
                </c:pt>
                <c:pt idx="10">
                  <c:v>0.0</c:v>
                </c:pt>
                <c:pt idx="11">
                  <c:v>0.0</c:v>
                </c:pt>
                <c:pt idx="12">
                  <c:v>0.0</c:v>
                </c:pt>
              </c:numCache>
            </c:numRef>
          </c:val>
          <c:extLst xmlns:c16r2="http://schemas.microsoft.com/office/drawing/2015/06/chart">
            <c:ext xmlns:c16="http://schemas.microsoft.com/office/drawing/2014/chart" uri="{C3380CC4-5D6E-409C-BE32-E72D297353CC}">
              <c16:uniqueId val="{00000014-7C1D-4496-864F-534096D67A88}"/>
            </c:ext>
          </c:extLst>
        </c:ser>
        <c:dLbls>
          <c:showLegendKey val="0"/>
          <c:showVal val="0"/>
          <c:showCatName val="0"/>
          <c:showSerName val="0"/>
          <c:showPercent val="0"/>
          <c:showBubbleSize val="0"/>
        </c:dLbls>
        <c:gapWidth val="106"/>
        <c:overlap val="100"/>
        <c:axId val="-2092754152"/>
        <c:axId val="-2092757320"/>
      </c:barChart>
      <c:catAx>
        <c:axId val="-2092754152"/>
        <c:scaling>
          <c:orientation val="maxMin"/>
        </c:scaling>
        <c:delete val="0"/>
        <c:axPos val="l"/>
        <c:numFmt formatCode="General" sourceLinked="1"/>
        <c:majorTickMark val="none"/>
        <c:minorTickMark val="none"/>
        <c:tickLblPos val="low"/>
        <c:txPr>
          <a:bodyPr/>
          <a:lstStyle/>
          <a:p>
            <a:pPr>
              <a:defRPr sz="900"/>
            </a:pPr>
            <a:endParaRPr lang="en-US"/>
          </a:p>
        </c:txPr>
        <c:crossAx val="-2092757320"/>
        <c:crosses val="autoZero"/>
        <c:auto val="1"/>
        <c:lblAlgn val="ctr"/>
        <c:lblOffset val="100"/>
        <c:noMultiLvlLbl val="0"/>
      </c:catAx>
      <c:valAx>
        <c:axId val="-2092757320"/>
        <c:scaling>
          <c:orientation val="minMax"/>
          <c:max val="6.0"/>
          <c:min val="-5.0"/>
        </c:scaling>
        <c:delete val="0"/>
        <c:axPos val="b"/>
        <c:numFmt formatCode="#,##0.00;\-#,##0.00;" sourceLinked="1"/>
        <c:majorTickMark val="none"/>
        <c:minorTickMark val="none"/>
        <c:tickLblPos val="none"/>
        <c:spPr>
          <a:ln>
            <a:noFill/>
          </a:ln>
        </c:spPr>
        <c:crossAx val="-2092754152"/>
        <c:crosses val="max"/>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100" b="0" dirty="0">
                <a:solidFill>
                  <a:schemeClr val="tx2"/>
                </a:solidFill>
                <a:effectLst/>
              </a:rPr>
              <a:t>Ranked Returns (%)</a:t>
            </a:r>
          </a:p>
        </c:rich>
      </c:tx>
      <c:layout>
        <c:manualLayout>
          <c:xMode val="edge"/>
          <c:yMode val="edge"/>
          <c:x val="0.0111425587988212"/>
          <c:y val="0.0335630626603"/>
        </c:manualLayout>
      </c:layout>
      <c:overlay val="0"/>
    </c:title>
    <c:autoTitleDeleted val="0"/>
    <c:plotArea>
      <c:layout>
        <c:manualLayout>
          <c:layoutTarget val="inner"/>
          <c:xMode val="edge"/>
          <c:yMode val="edge"/>
          <c:x val="0.270408429162182"/>
          <c:y val="0.219992397347556"/>
          <c:w val="0.657624955153987"/>
          <c:h val="0.721906369259332"/>
        </c:manualLayout>
      </c:layout>
      <c:barChart>
        <c:barDir val="bar"/>
        <c:grouping val="clustered"/>
        <c:varyColors val="0"/>
        <c:ser>
          <c:idx val="0"/>
          <c:order val="0"/>
          <c:tx>
            <c:strRef>
              <c:f>Sheet1!$B$1</c:f>
              <c:strCache>
                <c:ptCount val="1"/>
                <c:pt idx="0">
                  <c:v>Series 1</c:v>
                </c:pt>
              </c:strCache>
            </c:strRef>
          </c:tx>
          <c:spPr>
            <a:solidFill>
              <a:schemeClr val="bg1">
                <a:lumMod val="85000"/>
              </a:schemeClr>
            </a:solidFill>
          </c:spPr>
          <c:invertIfNegative val="0"/>
          <c:dLbls>
            <c:numFmt formatCode="#,##0.00" sourceLinked="0"/>
            <c:spPr>
              <a:noFill/>
              <a:ln>
                <a:noFill/>
              </a:ln>
              <a:effectLst/>
            </c:spPr>
            <c:txPr>
              <a:bodyPr/>
              <a:lstStyle/>
              <a:p>
                <a:pPr>
                  <a:defRPr sz="900">
                    <a:solidFill>
                      <a:schemeClr val="tx2"/>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   Global REITs (ex US)</c:v>
                </c:pt>
                <c:pt idx="1">
                  <c:v>   US REITs</c:v>
                </c:pt>
              </c:strCache>
            </c:strRef>
          </c:cat>
          <c:val>
            <c:numRef>
              <c:f>Sheet1!$B$2:$B$3</c:f>
              <c:numCache>
                <c:formatCode>0.00</c:formatCode>
                <c:ptCount val="2"/>
                <c:pt idx="0">
                  <c:v>6.45</c:v>
                </c:pt>
                <c:pt idx="1">
                  <c:v>1.98</c:v>
                </c:pt>
              </c:numCache>
            </c:numRef>
          </c:val>
          <c:extLst xmlns:c16r2="http://schemas.microsoft.com/office/drawing/2015/06/chart">
            <c:ext xmlns:c16="http://schemas.microsoft.com/office/drawing/2014/chart" uri="{C3380CC4-5D6E-409C-BE32-E72D297353CC}">
              <c16:uniqueId val="{00000000-E71A-444D-BD6B-C2D3C7402066}"/>
            </c:ext>
          </c:extLst>
        </c:ser>
        <c:dLbls>
          <c:showLegendKey val="0"/>
          <c:showVal val="0"/>
          <c:showCatName val="0"/>
          <c:showSerName val="0"/>
          <c:showPercent val="0"/>
          <c:showBubbleSize val="0"/>
        </c:dLbls>
        <c:gapWidth val="43"/>
        <c:axId val="-2143521656"/>
        <c:axId val="-2143518440"/>
      </c:barChart>
      <c:catAx>
        <c:axId val="-2143521656"/>
        <c:scaling>
          <c:orientation val="maxMin"/>
        </c:scaling>
        <c:delete val="0"/>
        <c:axPos val="l"/>
        <c:numFmt formatCode="General" sourceLinked="0"/>
        <c:majorTickMark val="none"/>
        <c:minorTickMark val="none"/>
        <c:tickLblPos val="low"/>
        <c:spPr>
          <a:ln w="6350">
            <a:solidFill>
              <a:schemeClr val="bg1">
                <a:lumMod val="65000"/>
              </a:schemeClr>
            </a:solidFill>
          </a:ln>
        </c:spPr>
        <c:txPr>
          <a:bodyPr/>
          <a:lstStyle/>
          <a:p>
            <a:pPr>
              <a:defRPr sz="900">
                <a:solidFill>
                  <a:schemeClr val="tx1"/>
                </a:solidFill>
                <a:latin typeface="Arial" pitchFamily="34" charset="0"/>
                <a:cs typeface="Arial" pitchFamily="34" charset="0"/>
              </a:defRPr>
            </a:pPr>
            <a:endParaRPr lang="en-US"/>
          </a:p>
        </c:txPr>
        <c:crossAx val="-2143518440"/>
        <c:crosses val="autoZero"/>
        <c:auto val="1"/>
        <c:lblAlgn val="ctr"/>
        <c:lblOffset val="100"/>
        <c:noMultiLvlLbl val="0"/>
      </c:catAx>
      <c:valAx>
        <c:axId val="-2143518440"/>
        <c:scaling>
          <c:orientation val="minMax"/>
        </c:scaling>
        <c:delete val="0"/>
        <c:axPos val="t"/>
        <c:numFmt formatCode="0.00" sourceLinked="1"/>
        <c:majorTickMark val="none"/>
        <c:minorTickMark val="none"/>
        <c:tickLblPos val="none"/>
        <c:spPr>
          <a:ln>
            <a:noFill/>
          </a:ln>
        </c:spPr>
        <c:crossAx val="-214352165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a:defRPr sz="1100" b="0"/>
            </a:pPr>
            <a:r>
              <a:rPr lang="en-US" sz="1100" b="0" dirty="0">
                <a:solidFill>
                  <a:schemeClr val="tx2"/>
                </a:solidFill>
                <a:effectLst/>
              </a:rPr>
              <a:t>Total Value of REIT Stocks</a:t>
            </a:r>
          </a:p>
        </c:rich>
      </c:tx>
      <c:layout>
        <c:manualLayout>
          <c:xMode val="edge"/>
          <c:yMode val="edge"/>
          <c:x val="0.0151374839869334"/>
          <c:y val="0.256852619115125"/>
        </c:manualLayout>
      </c:layout>
      <c:overlay val="1"/>
    </c:title>
    <c:autoTitleDeleted val="0"/>
    <c:plotArea>
      <c:layout>
        <c:manualLayout>
          <c:layoutTarget val="inner"/>
          <c:xMode val="edge"/>
          <c:yMode val="edge"/>
          <c:x val="0.169642354336887"/>
          <c:y val="0.433948435149344"/>
          <c:w val="0.306757844683766"/>
          <c:h val="0.316155423777256"/>
        </c:manualLayout>
      </c:layout>
      <c:pieChart>
        <c:varyColors val="1"/>
        <c:ser>
          <c:idx val="0"/>
          <c:order val="0"/>
          <c:tx>
            <c:strRef>
              <c:f>Sheet1!$C$1</c:f>
              <c:strCache>
                <c:ptCount val="1"/>
                <c:pt idx="0">
                  <c:v>Percent</c:v>
                </c:pt>
              </c:strCache>
            </c:strRef>
          </c:tx>
          <c:spPr>
            <a:solidFill>
              <a:schemeClr val="accent1"/>
            </a:solidFill>
            <a:ln>
              <a:solidFill>
                <a:schemeClr val="accent1"/>
              </a:solidFill>
            </a:ln>
            <a:effectLst/>
          </c:spPr>
          <c:dPt>
            <c:idx val="0"/>
            <c:bubble3D val="0"/>
            <c:spPr>
              <a:solidFill>
                <a:schemeClr val="bg2"/>
              </a:solidFill>
              <a:ln>
                <a:solidFill>
                  <a:schemeClr val="bg2"/>
                </a:solidFill>
              </a:ln>
              <a:effectLst/>
            </c:spPr>
            <c:extLst xmlns:c16r2="http://schemas.microsoft.com/office/drawing/2015/06/chart">
              <c:ext xmlns:c16="http://schemas.microsoft.com/office/drawing/2014/chart" uri="{C3380CC4-5D6E-409C-BE32-E72D297353CC}">
                <c16:uniqueId val="{00000001-42D2-4047-8053-3B35ADF2ABD7}"/>
              </c:ext>
            </c:extLst>
          </c:dPt>
          <c:dPt>
            <c:idx val="1"/>
            <c:bubble3D val="0"/>
            <c:extLst xmlns:c16r2="http://schemas.microsoft.com/office/drawing/2015/06/chart">
              <c:ext xmlns:c16="http://schemas.microsoft.com/office/drawing/2014/chart" uri="{C3380CC4-5D6E-409C-BE32-E72D297353CC}">
                <c16:uniqueId val="{00000002-42D2-4047-8053-3B35ADF2ABD7}"/>
              </c:ext>
            </c:extLst>
          </c:dPt>
          <c:dLbls>
            <c:dLbl>
              <c:idx val="0"/>
              <c:layout>
                <c:manualLayout>
                  <c:x val="0.0185419943844246"/>
                  <c:y val="-0.0906534960699211"/>
                </c:manualLayout>
              </c:layout>
              <c:tx>
                <c:rich>
                  <a:bodyPr anchor="t" anchorCtr="1"/>
                  <a:lstStyle/>
                  <a:p>
                    <a:pPr algn="l">
                      <a:defRPr sz="2800"/>
                    </a:pPr>
                    <a:r>
                      <a:rPr lang="en-US" dirty="0">
                        <a:solidFill>
                          <a:schemeClr val="bg2"/>
                        </a:solidFill>
                      </a:rPr>
                      <a:t>58%</a:t>
                    </a:r>
                  </a:p>
                  <a:p>
                    <a:pPr algn="l">
                      <a:defRPr sz="2800"/>
                    </a:pPr>
                    <a:r>
                      <a:rPr lang="en-US" sz="900" b="1" dirty="0">
                        <a:solidFill>
                          <a:schemeClr val="bg1">
                            <a:lumMod val="50000"/>
                          </a:schemeClr>
                        </a:solidFill>
                      </a:rPr>
                      <a:t>US               </a:t>
                    </a:r>
                    <a:r>
                      <a:rPr lang="en-US" sz="900" b="0" dirty="0">
                        <a:solidFill>
                          <a:schemeClr val="bg1">
                            <a:lumMod val="50000"/>
                          </a:schemeClr>
                        </a:solidFill>
                      </a:rPr>
                      <a:t>$672 billion    101 REITs</a:t>
                    </a:r>
                    <a:endParaRPr lang="en-US" sz="900" b="0" dirty="0">
                      <a:solidFill>
                        <a:srgbClr val="00B0F0"/>
                      </a:solidFill>
                    </a:endParaRPr>
                  </a:p>
                </c:rich>
              </c:tx>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2D2-4047-8053-3B35ADF2ABD7}"/>
                </c:ext>
              </c:extLst>
            </c:dLbl>
            <c:dLbl>
              <c:idx val="1"/>
              <c:layout>
                <c:manualLayout>
                  <c:x val="3.0351128284252E-18"/>
                  <c:y val="0.0435136781135621"/>
                </c:manualLayout>
              </c:layout>
              <c:tx>
                <c:rich>
                  <a:bodyPr/>
                  <a:lstStyle/>
                  <a:p>
                    <a:pPr algn="l">
                      <a:defRPr sz="2800"/>
                    </a:pPr>
                    <a:r>
                      <a:rPr lang="en-US" dirty="0">
                        <a:solidFill>
                          <a:schemeClr val="accent1"/>
                        </a:solidFill>
                      </a:rPr>
                      <a:t>42%</a:t>
                    </a:r>
                  </a:p>
                  <a:p>
                    <a:pPr algn="l">
                      <a:defRPr sz="2800"/>
                    </a:pPr>
                    <a:r>
                      <a:rPr lang="en-US" sz="900" b="1" dirty="0">
                        <a:solidFill>
                          <a:schemeClr val="bg1">
                            <a:lumMod val="50000"/>
                          </a:schemeClr>
                        </a:solidFill>
                      </a:rPr>
                      <a:t>World ex US</a:t>
                    </a:r>
                  </a:p>
                  <a:p>
                    <a:pPr algn="l">
                      <a:defRPr sz="2800"/>
                    </a:pPr>
                    <a:r>
                      <a:rPr lang="en-US" sz="900" dirty="0">
                        <a:solidFill>
                          <a:schemeClr val="bg1">
                            <a:lumMod val="50000"/>
                          </a:schemeClr>
                        </a:solidFill>
                      </a:rPr>
                      <a:t>$485 billion    251 REITs      (23 other countries)</a:t>
                    </a:r>
                  </a:p>
                </c:rich>
              </c:tx>
              <c:spPr>
                <a:noFill/>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2D2-4047-8053-3B35ADF2ABD7}"/>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2D2-4047-8053-3B35ADF2ABD7}"/>
                </c:ext>
              </c:extLst>
            </c:dLbl>
            <c:spPr>
              <a:noFill/>
              <a:ln>
                <a:noFill/>
              </a:ln>
              <a:effectLst/>
            </c:spPr>
            <c:txPr>
              <a:bodyPr/>
              <a:lstStyle/>
              <a:p>
                <a:pPr algn="l">
                  <a:defRPr sz="28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Sheet1!$B$2:$B$3</c:f>
              <c:strCache>
                <c:ptCount val="2"/>
                <c:pt idx="0">
                  <c:v>Dow Jones US Select REIT Index (USD)</c:v>
                </c:pt>
                <c:pt idx="1">
                  <c:v>S&amp;P Global Ex-US REIT Index                        </c:v>
                </c:pt>
              </c:strCache>
            </c:strRef>
          </c:cat>
          <c:val>
            <c:numRef>
              <c:f>Sheet1!$C$2:$C$3</c:f>
              <c:numCache>
                <c:formatCode>#,##0.00</c:formatCode>
                <c:ptCount val="2"/>
                <c:pt idx="0">
                  <c:v>6.719347039242E11</c:v>
                </c:pt>
                <c:pt idx="1">
                  <c:v>4.8469621964112E11</c:v>
                </c:pt>
              </c:numCache>
            </c:numRef>
          </c:val>
          <c:extLst xmlns:c16r2="http://schemas.microsoft.com/office/drawing/2015/06/chart">
            <c:ext xmlns:c16="http://schemas.microsoft.com/office/drawing/2014/chart" uri="{C3380CC4-5D6E-409C-BE32-E72D297353CC}">
              <c16:uniqueId val="{00000004-42D2-4047-8053-3B35ADF2ABD7}"/>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solidFill>
                  <a:schemeClr val="tx2"/>
                </a:solidFill>
              </a:defRPr>
            </a:pPr>
            <a:r>
              <a:rPr lang="en-US" sz="1100" b="0" dirty="0">
                <a:solidFill>
                  <a:schemeClr val="tx2"/>
                </a:solidFill>
                <a:effectLst/>
              </a:rPr>
              <a:t>Ranked Returns for Individual Commodities (%)</a:t>
            </a:r>
          </a:p>
        </c:rich>
      </c:tx>
      <c:layout>
        <c:manualLayout>
          <c:xMode val="edge"/>
          <c:yMode val="edge"/>
          <c:x val="0.023216718000319"/>
          <c:y val="0.0170454545454545"/>
        </c:manualLayout>
      </c:layout>
      <c:overlay val="0"/>
    </c:title>
    <c:autoTitleDeleted val="0"/>
    <c:plotArea>
      <c:layout>
        <c:manualLayout>
          <c:layoutTarget val="inner"/>
          <c:xMode val="edge"/>
          <c:yMode val="edge"/>
          <c:x val="0.238727116657588"/>
          <c:y val="0.0889729387344002"/>
          <c:w val="0.666660889086977"/>
          <c:h val="0.887696242830757"/>
        </c:manualLayout>
      </c:layout>
      <c:barChart>
        <c:barDir val="bar"/>
        <c:grouping val="clustered"/>
        <c:varyColors val="0"/>
        <c:ser>
          <c:idx val="0"/>
          <c:order val="0"/>
          <c:tx>
            <c:strRef>
              <c:f>Sheet1!$B$1</c:f>
              <c:strCache>
                <c:ptCount val="1"/>
                <c:pt idx="0">
                  <c:v>Negative</c:v>
                </c:pt>
              </c:strCache>
            </c:strRef>
          </c:tx>
          <c:spPr>
            <a:solidFill>
              <a:schemeClr val="bg1">
                <a:lumMod val="75000"/>
              </a:schemeClr>
            </a:solidFill>
          </c:spPr>
          <c:invertIfNegative val="0"/>
          <c:dLbls>
            <c:dLbl>
              <c:idx val="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7"/>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9"/>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1"/>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2"/>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3"/>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4"/>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5"/>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6"/>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7"/>
              <c:spPr/>
              <c:txPr>
                <a:bodyPr/>
                <a:lstStyle/>
                <a:p>
                  <a:pPr algn="ctr" rtl="0">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dLbl>
              <c:idx val="18"/>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txPr>
              <a:bodyPr/>
              <a:lstStyle/>
              <a:p>
                <a:pPr>
                  <a:defRPr sz="900">
                    <a:solidFill>
                      <a:srgbClr val="C00000"/>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Sheet1!$A$2:$A$23</c:f>
              <c:strCache>
                <c:ptCount val="22"/>
                <c:pt idx="0">
                  <c:v>Nickel</c:v>
                </c:pt>
                <c:pt idx="1">
                  <c:v>Brent oil</c:v>
                </c:pt>
                <c:pt idx="2">
                  <c:v>WTI crude oil</c:v>
                </c:pt>
                <c:pt idx="3">
                  <c:v>Cotton</c:v>
                </c:pt>
                <c:pt idx="4">
                  <c:v>Heating oil</c:v>
                </c:pt>
                <c:pt idx="5">
                  <c:v>Unleaded gas</c:v>
                </c:pt>
                <c:pt idx="6">
                  <c:v>Copper</c:v>
                </c:pt>
                <c:pt idx="7">
                  <c:v>Lean hogs</c:v>
                </c:pt>
                <c:pt idx="8">
                  <c:v>Sugar</c:v>
                </c:pt>
                <c:pt idx="9">
                  <c:v>Aluminum</c:v>
                </c:pt>
                <c:pt idx="10">
                  <c:v>Zinc</c:v>
                </c:pt>
                <c:pt idx="11">
                  <c:v>Silver</c:v>
                </c:pt>
                <c:pt idx="12">
                  <c:v>Gold</c:v>
                </c:pt>
                <c:pt idx="13">
                  <c:v>Live cattle</c:v>
                </c:pt>
                <c:pt idx="14">
                  <c:v>Soybean oil</c:v>
                </c:pt>
                <c:pt idx="15">
                  <c:v>Soybean meal</c:v>
                </c:pt>
                <c:pt idx="16">
                  <c:v>Soybeans</c:v>
                </c:pt>
                <c:pt idx="17">
                  <c:v>Coffee</c:v>
                </c:pt>
                <c:pt idx="18">
                  <c:v>Corn</c:v>
                </c:pt>
                <c:pt idx="19">
                  <c:v>Kansas wheat</c:v>
                </c:pt>
                <c:pt idx="20">
                  <c:v>Wheat</c:v>
                </c:pt>
                <c:pt idx="21">
                  <c:v>Natural gas</c:v>
                </c:pt>
              </c:strCache>
            </c:strRef>
          </c:cat>
          <c:val>
            <c:numRef>
              <c:f>Sheet1!$B$2:$B$23</c:f>
              <c:numCache>
                <c:formatCode>#,##0.00;\-#,##0.00;</c:formatCode>
                <c:ptCount val="22"/>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-1.54</c:v>
                </c:pt>
                <c:pt idx="16">
                  <c:v>-2.89</c:v>
                </c:pt>
                <c:pt idx="17">
                  <c:v>-4.01</c:v>
                </c:pt>
                <c:pt idx="18">
                  <c:v>-4.88</c:v>
                </c:pt>
                <c:pt idx="19">
                  <c:v>-7.189999999999999</c:v>
                </c:pt>
                <c:pt idx="20">
                  <c:v>-8.460000000000002</c:v>
                </c:pt>
                <c:pt idx="21">
                  <c:v>-12.04</c:v>
                </c:pt>
              </c:numCache>
            </c:numRef>
          </c:val>
          <c:extLst xmlns:c16r2="http://schemas.microsoft.com/office/drawing/2015/06/chart">
            <c:ext xmlns:c16="http://schemas.microsoft.com/office/drawing/2014/chart" uri="{C3380CC4-5D6E-409C-BE32-E72D297353CC}">
              <c16:uniqueId val="{00000013-AE9A-4C22-9200-311EC3AA74ED}"/>
            </c:ext>
          </c:extLst>
        </c:ser>
        <c:ser>
          <c:idx val="1"/>
          <c:order val="1"/>
          <c:tx>
            <c:strRef>
              <c:f>Sheet1!$C$1</c:f>
              <c:strCache>
                <c:ptCount val="1"/>
                <c:pt idx="0">
                  <c:v>Positive</c:v>
                </c:pt>
              </c:strCache>
            </c:strRef>
          </c:tx>
          <c:spPr>
            <a:solidFill>
              <a:schemeClr val="bg1">
                <a:lumMod val="75000"/>
              </a:schemeClr>
            </a:solidFill>
          </c:spPr>
          <c:invertIfNegative val="0"/>
          <c:dLbls>
            <c:spPr>
              <a:noFill/>
              <a:ln>
                <a:noFill/>
              </a:ln>
              <a:effectLst/>
            </c:spPr>
            <c:txPr>
              <a:bodyPr/>
              <a:lstStyle/>
              <a:p>
                <a:pPr>
                  <a:defRPr sz="900">
                    <a:solidFill>
                      <a:schemeClr val="tx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Sheet1!$A$2:$A$23</c:f>
              <c:strCache>
                <c:ptCount val="22"/>
                <c:pt idx="0">
                  <c:v>Nickel</c:v>
                </c:pt>
                <c:pt idx="1">
                  <c:v>Brent oil</c:v>
                </c:pt>
                <c:pt idx="2">
                  <c:v>WTI crude oil</c:v>
                </c:pt>
                <c:pt idx="3">
                  <c:v>Cotton</c:v>
                </c:pt>
                <c:pt idx="4">
                  <c:v>Heating oil</c:v>
                </c:pt>
                <c:pt idx="5">
                  <c:v>Unleaded gas</c:v>
                </c:pt>
                <c:pt idx="6">
                  <c:v>Copper</c:v>
                </c:pt>
                <c:pt idx="7">
                  <c:v>Lean hogs</c:v>
                </c:pt>
                <c:pt idx="8">
                  <c:v>Sugar</c:v>
                </c:pt>
                <c:pt idx="9">
                  <c:v>Aluminum</c:v>
                </c:pt>
                <c:pt idx="10">
                  <c:v>Zinc</c:v>
                </c:pt>
                <c:pt idx="11">
                  <c:v>Silver</c:v>
                </c:pt>
                <c:pt idx="12">
                  <c:v>Gold</c:v>
                </c:pt>
                <c:pt idx="13">
                  <c:v>Live cattle</c:v>
                </c:pt>
                <c:pt idx="14">
                  <c:v>Soybean oil</c:v>
                </c:pt>
                <c:pt idx="15">
                  <c:v>Soybean meal</c:v>
                </c:pt>
                <c:pt idx="16">
                  <c:v>Soybeans</c:v>
                </c:pt>
                <c:pt idx="17">
                  <c:v>Coffee</c:v>
                </c:pt>
                <c:pt idx="18">
                  <c:v>Corn</c:v>
                </c:pt>
                <c:pt idx="19">
                  <c:v>Kansas wheat</c:v>
                </c:pt>
                <c:pt idx="20">
                  <c:v>Wheat</c:v>
                </c:pt>
                <c:pt idx="21">
                  <c:v>Natural gas</c:v>
                </c:pt>
              </c:strCache>
            </c:strRef>
          </c:cat>
          <c:val>
            <c:numRef>
              <c:f>Sheet1!$C$2:$C$23</c:f>
              <c:numCache>
                <c:formatCode>#,##0.00;\-#,##0.00;</c:formatCode>
                <c:ptCount val="22"/>
                <c:pt idx="0">
                  <c:v>20.95</c:v>
                </c:pt>
                <c:pt idx="1">
                  <c:v>18.87</c:v>
                </c:pt>
                <c:pt idx="2">
                  <c:v>15.64</c:v>
                </c:pt>
                <c:pt idx="3">
                  <c:v>14.53</c:v>
                </c:pt>
                <c:pt idx="4">
                  <c:v>13.57</c:v>
                </c:pt>
                <c:pt idx="5">
                  <c:v>13.34</c:v>
                </c:pt>
                <c:pt idx="6">
                  <c:v>10.96</c:v>
                </c:pt>
                <c:pt idx="7">
                  <c:v>7.52</c:v>
                </c:pt>
                <c:pt idx="8">
                  <c:v>7.52</c:v>
                </c:pt>
                <c:pt idx="9">
                  <c:v>7.27</c:v>
                </c:pt>
                <c:pt idx="10">
                  <c:v>5.64</c:v>
                </c:pt>
                <c:pt idx="11">
                  <c:v>2.24</c:v>
                </c:pt>
                <c:pt idx="12">
                  <c:v>1.56</c:v>
                </c:pt>
                <c:pt idx="13">
                  <c:v>0.62</c:v>
                </c:pt>
                <c:pt idx="14">
                  <c:v>0.28</c:v>
                </c:pt>
                <c:pt idx="15">
                  <c:v>0.0</c:v>
                </c:pt>
                <c:pt idx="16">
                  <c:v>0.0</c:v>
                </c:pt>
                <c:pt idx="17">
                  <c:v>0.0</c:v>
                </c:pt>
                <c:pt idx="18">
                  <c:v>0.0</c:v>
                </c:pt>
                <c:pt idx="19">
                  <c:v>0.0</c:v>
                </c:pt>
                <c:pt idx="20">
                  <c:v>0.0</c:v>
                </c:pt>
                <c:pt idx="21">
                  <c:v>0.0</c:v>
                </c:pt>
              </c:numCache>
            </c:numRef>
          </c:val>
          <c:extLst xmlns:c16r2="http://schemas.microsoft.com/office/drawing/2015/06/chart">
            <c:ext xmlns:c16="http://schemas.microsoft.com/office/drawing/2014/chart" uri="{C3380CC4-5D6E-409C-BE32-E72D297353CC}">
              <c16:uniqueId val="{00000014-AE9A-4C22-9200-311EC3AA74ED}"/>
            </c:ext>
          </c:extLst>
        </c:ser>
        <c:dLbls>
          <c:showLegendKey val="0"/>
          <c:showVal val="0"/>
          <c:showCatName val="0"/>
          <c:showSerName val="0"/>
          <c:showPercent val="0"/>
          <c:showBubbleSize val="0"/>
        </c:dLbls>
        <c:gapWidth val="106"/>
        <c:overlap val="100"/>
        <c:axId val="-2093481560"/>
        <c:axId val="2082049576"/>
      </c:barChart>
      <c:catAx>
        <c:axId val="-2093481560"/>
        <c:scaling>
          <c:orientation val="maxMin"/>
        </c:scaling>
        <c:delete val="0"/>
        <c:axPos val="l"/>
        <c:numFmt formatCode="General" sourceLinked="1"/>
        <c:majorTickMark val="none"/>
        <c:minorTickMark val="none"/>
        <c:tickLblPos val="low"/>
        <c:txPr>
          <a:bodyPr/>
          <a:lstStyle/>
          <a:p>
            <a:pPr>
              <a:defRPr sz="900"/>
            </a:pPr>
            <a:endParaRPr lang="en-US"/>
          </a:p>
        </c:txPr>
        <c:crossAx val="2082049576"/>
        <c:crosses val="autoZero"/>
        <c:auto val="1"/>
        <c:lblAlgn val="ctr"/>
        <c:lblOffset val="100"/>
        <c:noMultiLvlLbl val="0"/>
      </c:catAx>
      <c:valAx>
        <c:axId val="2082049576"/>
        <c:scaling>
          <c:orientation val="minMax"/>
          <c:max val="21.0"/>
          <c:min val="-17.0"/>
        </c:scaling>
        <c:delete val="0"/>
        <c:axPos val="b"/>
        <c:numFmt formatCode="#,##0.00;\-#,##0.00;" sourceLinked="1"/>
        <c:majorTickMark val="none"/>
        <c:minorTickMark val="none"/>
        <c:tickLblPos val="none"/>
        <c:spPr>
          <a:ln>
            <a:noFill/>
          </a:ln>
        </c:spPr>
        <c:crossAx val="-2093481560"/>
        <c:crosses val="max"/>
        <c:crossBetween val="between"/>
        <c:majorUnit val="1.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ctr" rtl="0">
              <a:defRPr lang="en-US" sz="1100" b="0" i="0" u="none" strike="noStrike" kern="1200" baseline="0" dirty="0">
                <a:solidFill>
                  <a:schemeClr val="tx2"/>
                </a:solidFill>
                <a:latin typeface="Arial" pitchFamily="34" charset="0"/>
                <a:ea typeface="+mn-ea"/>
                <a:cs typeface="Arial" pitchFamily="34" charset="0"/>
              </a:defRPr>
            </a:pPr>
            <a:r>
              <a:rPr lang="en-US" sz="1100" b="0" i="0" u="none" strike="noStrike" kern="1200" baseline="0" dirty="0">
                <a:solidFill>
                  <a:srgbClr val="35627D"/>
                </a:solidFill>
                <a:latin typeface="Arial" pitchFamily="34" charset="0"/>
                <a:ea typeface="+mn-ea"/>
                <a:cs typeface="Arial" pitchFamily="34" charset="0"/>
              </a:rPr>
              <a:t>Bond Yields across Issuers (%)</a:t>
            </a:r>
          </a:p>
        </c:rich>
      </c:tx>
      <c:layout>
        <c:manualLayout>
          <c:xMode val="edge"/>
          <c:yMode val="edge"/>
          <c:x val="0.0341287878787879"/>
          <c:y val="0.0183723142244388"/>
        </c:manualLayout>
      </c:layout>
      <c:overlay val="0"/>
    </c:title>
    <c:autoTitleDeleted val="0"/>
    <c:plotArea>
      <c:layout>
        <c:manualLayout>
          <c:layoutTarget val="inner"/>
          <c:xMode val="edge"/>
          <c:yMode val="edge"/>
          <c:x val="0.0470084705320926"/>
          <c:y val="0.188316220800498"/>
          <c:w val="0.863830529706514"/>
          <c:h val="0.536768859650709"/>
        </c:manualLayout>
      </c:layout>
      <c:barChart>
        <c:barDir val="col"/>
        <c:grouping val="clustered"/>
        <c:varyColors val="0"/>
        <c:ser>
          <c:idx val="0"/>
          <c:order val="0"/>
          <c:tx>
            <c:strRef>
              <c:f>Sheet1!$B$1</c:f>
              <c:strCache>
                <c:ptCount val="1"/>
                <c:pt idx="0">
                  <c:v>Series 1</c:v>
                </c:pt>
              </c:strCache>
            </c:strRef>
          </c:tx>
          <c:spPr>
            <a:solidFill>
              <a:srgbClr val="B1B1B1"/>
            </a:solidFill>
            <a:ln w="0" cap="flat" cmpd="sng" algn="ctr">
              <a:noFill/>
              <a:prstDash val="solid"/>
              <a:round/>
              <a:headEnd type="none" w="med" len="med"/>
              <a:tailEnd type="none" w="med" len="med"/>
            </a:ln>
            <a:effectLst/>
          </c:spPr>
          <c:invertIfNegative val="0"/>
          <c:dLbls>
            <c:dLbl>
              <c:idx val="1"/>
              <c:spPr/>
              <c:txPr>
                <a:bodyPr/>
                <a:lstStyle/>
                <a:p>
                  <a:pPr algn="ctr" rtl="0">
                    <a:defRPr lang="en-US" sz="900" b="0" i="0" u="none" strike="noStrike" kern="1200" baseline="0">
                      <a:solidFill>
                        <a:srgbClr val="35627D"/>
                      </a:solidFill>
                      <a:latin typeface="+mn-lt"/>
                      <a:ea typeface="+mn-ea"/>
                      <a:cs typeface="+mn-cs"/>
                    </a:defRPr>
                  </a:pPr>
                  <a:endParaRPr lang="en-US"/>
                </a:p>
              </c:txPr>
              <c:showLegendKey val="0"/>
              <c:showVal val="1"/>
              <c:showCatName val="0"/>
              <c:showSerName val="0"/>
              <c:showPercent val="0"/>
              <c:showBubbleSize val="0"/>
            </c:dLbl>
            <c:dLbl>
              <c:idx val="2"/>
              <c:layout>
                <c:manualLayout>
                  <c:x val="0.0"/>
                  <c:y val="0.00918688043167705"/>
                </c:manualLayout>
              </c:layout>
              <c:spPr/>
              <c:txPr>
                <a:bodyPr/>
                <a:lstStyle/>
                <a:p>
                  <a:pPr algn="ctr" rtl="0">
                    <a:defRPr lang="en-US" sz="900" b="0" i="0" u="none" strike="noStrike" kern="1200" baseline="0">
                      <a:solidFill>
                        <a:srgbClr val="35627D"/>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981-4208-9426-90633C02D95D}"/>
                </c:ext>
              </c:extLst>
            </c:dLbl>
            <c:dLbl>
              <c:idx val="3"/>
              <c:layout>
                <c:manualLayout>
                  <c:x val="0.00757575757575758"/>
                  <c:y val="0.00459380187556735"/>
                </c:manualLayout>
              </c:layout>
              <c:spPr/>
              <c:txPr>
                <a:bodyPr/>
                <a:lstStyle/>
                <a:p>
                  <a:pPr algn="ctr" rtl="0">
                    <a:defRPr lang="en-US" sz="900" b="0" i="0" u="none" strike="noStrike" kern="1200" baseline="0">
                      <a:solidFill>
                        <a:srgbClr val="35627D"/>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981-4208-9426-90633C02D95D}"/>
                </c:ext>
              </c:extLst>
            </c:dLbl>
            <c:spPr>
              <a:noFill/>
              <a:ln>
                <a:noFill/>
              </a:ln>
              <a:effectLst/>
            </c:spPr>
            <c:txPr>
              <a:bodyPr/>
              <a:lstStyle/>
              <a:p>
                <a:pPr>
                  <a:defRPr sz="900" b="0" i="0">
                    <a:solidFill>
                      <a:srgbClr val="35627D"/>
                    </a:solidFill>
                    <a:latin typeface="Arial" pitchFamily="34" charset="0"/>
                    <a:cs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10-Year US Treasury</c:v>
                </c:pt>
                <c:pt idx="1">
                  <c:v>Municipals</c:v>
                </c:pt>
                <c:pt idx="2">
                  <c:v>AAA-AA Corporates</c:v>
                </c:pt>
                <c:pt idx="3">
                  <c:v>A-BBB Corporates</c:v>
                </c:pt>
              </c:strCache>
            </c:strRef>
          </c:cat>
          <c:val>
            <c:numRef>
              <c:f>Sheet1!$B$2:$B$5</c:f>
              <c:numCache>
                <c:formatCode>0.00</c:formatCode>
                <c:ptCount val="4"/>
                <c:pt idx="0">
                  <c:v>2.4</c:v>
                </c:pt>
                <c:pt idx="1">
                  <c:v>3.02</c:v>
                </c:pt>
                <c:pt idx="2">
                  <c:v>2.811999999999999</c:v>
                </c:pt>
                <c:pt idx="3">
                  <c:v>3.355999999999999</c:v>
                </c:pt>
              </c:numCache>
            </c:numRef>
          </c:val>
          <c:extLst xmlns:c16r2="http://schemas.microsoft.com/office/drawing/2015/06/chart">
            <c:ext xmlns:c16="http://schemas.microsoft.com/office/drawing/2014/chart" uri="{C3380CC4-5D6E-409C-BE32-E72D297353CC}">
              <c16:uniqueId val="{00000003-5981-4208-9426-90633C02D95D}"/>
            </c:ext>
          </c:extLst>
        </c:ser>
        <c:dLbls>
          <c:showLegendKey val="0"/>
          <c:showVal val="1"/>
          <c:showCatName val="0"/>
          <c:showSerName val="0"/>
          <c:showPercent val="0"/>
          <c:showBubbleSize val="0"/>
        </c:dLbls>
        <c:gapWidth val="24"/>
        <c:overlap val="74"/>
        <c:axId val="-2093319592"/>
        <c:axId val="-2093316280"/>
      </c:barChart>
      <c:catAx>
        <c:axId val="-2093319592"/>
        <c:scaling>
          <c:orientation val="minMax"/>
        </c:scaling>
        <c:delete val="0"/>
        <c:axPos val="b"/>
        <c:numFmt formatCode="General" sourceLinked="0"/>
        <c:majorTickMark val="none"/>
        <c:minorTickMark val="none"/>
        <c:tickLblPos val="nextTo"/>
        <c:spPr>
          <a:ln w="6350">
            <a:solidFill>
              <a:schemeClr val="bg1">
                <a:lumMod val="65000"/>
              </a:schemeClr>
            </a:solidFill>
          </a:ln>
        </c:spPr>
        <c:txPr>
          <a:bodyPr rot="0" vert="horz" anchor="ctr" anchorCtr="0">
            <a:noAutofit/>
          </a:bodyPr>
          <a:lstStyle/>
          <a:p>
            <a:pPr>
              <a:defRPr sz="900" b="0" i="0">
                <a:solidFill>
                  <a:schemeClr val="tx1"/>
                </a:solidFill>
                <a:latin typeface="Arial" pitchFamily="34" charset="0"/>
                <a:cs typeface="Arial" pitchFamily="34" charset="0"/>
              </a:defRPr>
            </a:pPr>
            <a:endParaRPr lang="en-US"/>
          </a:p>
        </c:txPr>
        <c:crossAx val="-2093316280"/>
        <c:crosses val="autoZero"/>
        <c:auto val="1"/>
        <c:lblAlgn val="ctr"/>
        <c:lblOffset val="100"/>
        <c:tickLblSkip val="1"/>
        <c:noMultiLvlLbl val="0"/>
      </c:catAx>
      <c:valAx>
        <c:axId val="-2093316280"/>
        <c:scaling>
          <c:orientation val="minMax"/>
        </c:scaling>
        <c:delete val="1"/>
        <c:axPos val="l"/>
        <c:numFmt formatCode="0.00" sourceLinked="1"/>
        <c:majorTickMark val="out"/>
        <c:minorTickMark val="none"/>
        <c:tickLblPos val="none"/>
        <c:crossAx val="-209331959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lang="en-US" sz="1100" b="0" i="0" u="none" strike="noStrike" kern="1200" baseline="0" dirty="0">
                <a:solidFill>
                  <a:schemeClr val="tx2"/>
                </a:solidFill>
                <a:latin typeface="Arial" pitchFamily="34" charset="0"/>
                <a:ea typeface="+mn-ea"/>
                <a:cs typeface="Arial" pitchFamily="34" charset="0"/>
              </a:defRPr>
            </a:pPr>
            <a:r>
              <a:rPr lang="en-US" sz="1100" b="0" i="0" u="none" strike="noStrike" kern="1200" baseline="0" dirty="0">
                <a:solidFill>
                  <a:srgbClr val="35627D"/>
                </a:solidFill>
                <a:latin typeface="Arial" pitchFamily="34" charset="0"/>
                <a:ea typeface="+mn-ea"/>
                <a:cs typeface="Arial" pitchFamily="34" charset="0"/>
              </a:rPr>
              <a:t>US Treasury Yield Curve (%)</a:t>
            </a:r>
          </a:p>
        </c:rich>
      </c:tx>
      <c:layout>
        <c:manualLayout>
          <c:xMode val="edge"/>
          <c:yMode val="edge"/>
          <c:x val="0.0"/>
          <c:y val="0.0193955084310217"/>
        </c:manualLayout>
      </c:layout>
      <c:overlay val="0"/>
    </c:title>
    <c:autoTitleDeleted val="0"/>
    <c:plotArea>
      <c:layout>
        <c:manualLayout>
          <c:layoutTarget val="inner"/>
          <c:xMode val="edge"/>
          <c:yMode val="edge"/>
          <c:x val="0.0785513594232103"/>
          <c:y val="0.224946099892733"/>
          <c:w val="0.611132588709064"/>
          <c:h val="0.558204651936459"/>
        </c:manualLayout>
      </c:layout>
      <c:scatterChart>
        <c:scatterStyle val="lineMarker"/>
        <c:varyColors val="0"/>
        <c:ser>
          <c:idx val="0"/>
          <c:order val="0"/>
          <c:tx>
            <c:strRef>
              <c:f>Sheet1!$B$1</c:f>
              <c:strCache>
                <c:ptCount val="1"/>
                <c:pt idx="0">
                  <c:v>12/30/2016</c:v>
                </c:pt>
              </c:strCache>
            </c:strRef>
          </c:tx>
          <c:spPr>
            <a:ln>
              <a:solidFill>
                <a:schemeClr val="bg1">
                  <a:lumMod val="50000"/>
                </a:schemeClr>
              </a:solidFill>
            </a:ln>
          </c:spPr>
          <c:marker>
            <c:symbol val="none"/>
          </c:marker>
          <c:dLbls>
            <c:dLbl>
              <c:idx val="7"/>
              <c:layout>
                <c:manualLayout>
                  <c:x val="-0.0231593343970823"/>
                  <c:y val="-0.0405950083574966"/>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1E0-422C-816A-26355DE0990C}"/>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xVal>
            <c:numRef>
              <c:f>Sheet1!$A$2:$A$9</c:f>
              <c:numCache>
                <c:formatCode>General</c:formatCode>
                <c:ptCount val="8"/>
                <c:pt idx="0">
                  <c:v>3.0</c:v>
                </c:pt>
                <c:pt idx="1">
                  <c:v>6.0</c:v>
                </c:pt>
                <c:pt idx="2">
                  <c:v>12.0</c:v>
                </c:pt>
                <c:pt idx="3">
                  <c:v>24.0</c:v>
                </c:pt>
                <c:pt idx="4">
                  <c:v>36.0</c:v>
                </c:pt>
                <c:pt idx="5">
                  <c:v>60.0</c:v>
                </c:pt>
                <c:pt idx="6">
                  <c:v>120.0</c:v>
                </c:pt>
                <c:pt idx="7">
                  <c:v>360.0</c:v>
                </c:pt>
              </c:numCache>
            </c:numRef>
          </c:xVal>
          <c:yVal>
            <c:numRef>
              <c:f>Sheet1!$B$2:$B$9</c:f>
              <c:numCache>
                <c:formatCode>0.00</c:formatCode>
                <c:ptCount val="8"/>
                <c:pt idx="0">
                  <c:v>0.51</c:v>
                </c:pt>
                <c:pt idx="1">
                  <c:v>0.62</c:v>
                </c:pt>
                <c:pt idx="2">
                  <c:v>0.85</c:v>
                </c:pt>
                <c:pt idx="3">
                  <c:v>1.2</c:v>
                </c:pt>
                <c:pt idx="4">
                  <c:v>1.47</c:v>
                </c:pt>
                <c:pt idx="5">
                  <c:v>1.93</c:v>
                </c:pt>
                <c:pt idx="6">
                  <c:v>2.45</c:v>
                </c:pt>
                <c:pt idx="7">
                  <c:v>3.06</c:v>
                </c:pt>
              </c:numCache>
            </c:numRef>
          </c:yVal>
          <c:smooth val="0"/>
          <c:extLst xmlns:c16r2="http://schemas.microsoft.com/office/drawing/2015/06/chart">
            <c:ext xmlns:c16="http://schemas.microsoft.com/office/drawing/2014/chart" uri="{C3380CC4-5D6E-409C-BE32-E72D297353CC}">
              <c16:uniqueId val="{00000001-21E0-422C-816A-26355DE0990C}"/>
            </c:ext>
          </c:extLst>
        </c:ser>
        <c:ser>
          <c:idx val="1"/>
          <c:order val="1"/>
          <c:tx>
            <c:strRef>
              <c:f>Sheet1!$C$1</c:f>
              <c:strCache>
                <c:ptCount val="1"/>
                <c:pt idx="0">
                  <c:v>9/29/2017</c:v>
                </c:pt>
              </c:strCache>
            </c:strRef>
          </c:tx>
          <c:spPr>
            <a:ln>
              <a:solidFill>
                <a:srgbClr val="437189"/>
              </a:solidFill>
            </a:ln>
          </c:spPr>
          <c:marker>
            <c:symbol val="none"/>
          </c:marker>
          <c:dLbls>
            <c:dLbl>
              <c:idx val="7"/>
              <c:layout>
                <c:manualLayout>
                  <c:x val="-0.0115796671985413"/>
                  <c:y val="0.000446541961051007"/>
                </c:manualLayout>
              </c:layout>
              <c:dLblPos val="r"/>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1E0-422C-816A-26355DE0990C}"/>
                </c:ext>
              </c:extLst>
            </c:dLbl>
            <c:spPr>
              <a:noFill/>
              <a:ln>
                <a:noFill/>
              </a:ln>
              <a:effectLst/>
            </c:spPr>
            <c:txPr>
              <a:bodyPr/>
              <a:lstStyle/>
              <a:p>
                <a:pPr>
                  <a:defRPr>
                    <a:solidFill>
                      <a:schemeClr val="tx2"/>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xVal>
            <c:numRef>
              <c:f>Sheet1!$A$2:$A$9</c:f>
              <c:numCache>
                <c:formatCode>General</c:formatCode>
                <c:ptCount val="8"/>
                <c:pt idx="0">
                  <c:v>3.0</c:v>
                </c:pt>
                <c:pt idx="1">
                  <c:v>6.0</c:v>
                </c:pt>
                <c:pt idx="2">
                  <c:v>12.0</c:v>
                </c:pt>
                <c:pt idx="3">
                  <c:v>24.0</c:v>
                </c:pt>
                <c:pt idx="4">
                  <c:v>36.0</c:v>
                </c:pt>
                <c:pt idx="5">
                  <c:v>60.0</c:v>
                </c:pt>
                <c:pt idx="6">
                  <c:v>120.0</c:v>
                </c:pt>
                <c:pt idx="7">
                  <c:v>360.0</c:v>
                </c:pt>
              </c:numCache>
            </c:numRef>
          </c:xVal>
          <c:yVal>
            <c:numRef>
              <c:f>Sheet1!$C$2:$C$9</c:f>
              <c:numCache>
                <c:formatCode>0.00</c:formatCode>
                <c:ptCount val="8"/>
                <c:pt idx="0">
                  <c:v>1.06</c:v>
                </c:pt>
                <c:pt idx="1">
                  <c:v>1.2</c:v>
                </c:pt>
                <c:pt idx="2">
                  <c:v>1.31</c:v>
                </c:pt>
                <c:pt idx="3">
                  <c:v>1.47</c:v>
                </c:pt>
                <c:pt idx="4">
                  <c:v>1.62</c:v>
                </c:pt>
                <c:pt idx="5">
                  <c:v>1.92</c:v>
                </c:pt>
                <c:pt idx="6">
                  <c:v>2.33</c:v>
                </c:pt>
                <c:pt idx="7">
                  <c:v>2.86</c:v>
                </c:pt>
              </c:numCache>
            </c:numRef>
          </c:yVal>
          <c:smooth val="0"/>
          <c:extLst xmlns:c16r2="http://schemas.microsoft.com/office/drawing/2015/06/chart">
            <c:ext xmlns:c16="http://schemas.microsoft.com/office/drawing/2014/chart" uri="{C3380CC4-5D6E-409C-BE32-E72D297353CC}">
              <c16:uniqueId val="{00000003-21E0-422C-816A-26355DE0990C}"/>
            </c:ext>
          </c:extLst>
        </c:ser>
        <c:ser>
          <c:idx val="2"/>
          <c:order val="2"/>
          <c:tx>
            <c:strRef>
              <c:f>Sheet1!$D$1</c:f>
              <c:strCache>
                <c:ptCount val="1"/>
                <c:pt idx="0">
                  <c:v>12/29/2017</c:v>
                </c:pt>
              </c:strCache>
            </c:strRef>
          </c:tx>
          <c:spPr>
            <a:ln>
              <a:solidFill>
                <a:srgbClr val="92B9CB"/>
              </a:solidFill>
            </a:ln>
          </c:spPr>
          <c:marker>
            <c:symbol val="none"/>
          </c:marker>
          <c:dLbls>
            <c:dLbl>
              <c:idx val="7"/>
              <c:layout>
                <c:manualLayout>
                  <c:x val="-0.019299445330902"/>
                  <c:y val="0.0347320415577543"/>
                </c:manualLayout>
              </c:layout>
              <c:showLegendKey val="0"/>
              <c:showVal val="0"/>
              <c:showCatName val="0"/>
              <c:showSerName val="1"/>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1E0-422C-816A-26355DE0990C}"/>
                </c:ext>
              </c:extLst>
            </c:dLbl>
            <c:spPr>
              <a:noFill/>
              <a:ln>
                <a:noFill/>
              </a:ln>
              <a:effectLst/>
            </c:spPr>
            <c:txPr>
              <a:bodyPr/>
              <a:lstStyle/>
              <a:p>
                <a:pPr>
                  <a:defRPr>
                    <a:solidFill>
                      <a:schemeClr val="bg2"/>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xVal>
            <c:numRef>
              <c:f>Sheet1!$A$2:$A$9</c:f>
              <c:numCache>
                <c:formatCode>General</c:formatCode>
                <c:ptCount val="8"/>
                <c:pt idx="0">
                  <c:v>3.0</c:v>
                </c:pt>
                <c:pt idx="1">
                  <c:v>6.0</c:v>
                </c:pt>
                <c:pt idx="2">
                  <c:v>12.0</c:v>
                </c:pt>
                <c:pt idx="3">
                  <c:v>24.0</c:v>
                </c:pt>
                <c:pt idx="4">
                  <c:v>36.0</c:v>
                </c:pt>
                <c:pt idx="5">
                  <c:v>60.0</c:v>
                </c:pt>
                <c:pt idx="6">
                  <c:v>120.0</c:v>
                </c:pt>
                <c:pt idx="7">
                  <c:v>360.0</c:v>
                </c:pt>
              </c:numCache>
            </c:numRef>
          </c:xVal>
          <c:yVal>
            <c:numRef>
              <c:f>Sheet1!$D$2:$D$9</c:f>
              <c:numCache>
                <c:formatCode>0.00</c:formatCode>
                <c:ptCount val="8"/>
                <c:pt idx="0">
                  <c:v>1.39</c:v>
                </c:pt>
                <c:pt idx="1">
                  <c:v>1.53</c:v>
                </c:pt>
                <c:pt idx="2">
                  <c:v>1.76</c:v>
                </c:pt>
                <c:pt idx="3">
                  <c:v>1.89</c:v>
                </c:pt>
                <c:pt idx="4">
                  <c:v>1.98</c:v>
                </c:pt>
                <c:pt idx="5">
                  <c:v>2.2</c:v>
                </c:pt>
                <c:pt idx="6">
                  <c:v>2.4</c:v>
                </c:pt>
                <c:pt idx="7">
                  <c:v>2.74</c:v>
                </c:pt>
              </c:numCache>
            </c:numRef>
          </c:yVal>
          <c:smooth val="0"/>
          <c:extLst xmlns:c16r2="http://schemas.microsoft.com/office/drawing/2015/06/chart">
            <c:ext xmlns:c16="http://schemas.microsoft.com/office/drawing/2014/chart" uri="{C3380CC4-5D6E-409C-BE32-E72D297353CC}">
              <c16:uniqueId val="{00000005-21E0-422C-816A-26355DE0990C}"/>
            </c:ext>
          </c:extLst>
        </c:ser>
        <c:dLbls>
          <c:showLegendKey val="0"/>
          <c:showVal val="0"/>
          <c:showCatName val="0"/>
          <c:showSerName val="0"/>
          <c:showPercent val="0"/>
          <c:showBubbleSize val="0"/>
        </c:dLbls>
        <c:axId val="-2092918184"/>
        <c:axId val="-2092921752"/>
      </c:scatterChart>
      <c:valAx>
        <c:axId val="-2092918184"/>
        <c:scaling>
          <c:orientation val="minMax"/>
          <c:max val="360.0"/>
          <c:min val="0.0"/>
        </c:scaling>
        <c:delete val="0"/>
        <c:axPos val="b"/>
        <c:numFmt formatCode="General" sourceLinked="1"/>
        <c:majorTickMark val="none"/>
        <c:minorTickMark val="none"/>
        <c:tickLblPos val="none"/>
        <c:spPr>
          <a:ln w="6350">
            <a:solidFill>
              <a:schemeClr val="bg1">
                <a:lumMod val="65000"/>
              </a:schemeClr>
            </a:solidFill>
          </a:ln>
        </c:spPr>
        <c:txPr>
          <a:bodyPr rot="0" vert="horz"/>
          <a:lstStyle/>
          <a:p>
            <a:pPr>
              <a:defRPr sz="600">
                <a:solidFill>
                  <a:schemeClr val="tx1"/>
                </a:solidFill>
                <a:latin typeface="+mn-lt"/>
              </a:defRPr>
            </a:pPr>
            <a:endParaRPr lang="en-US"/>
          </a:p>
        </c:txPr>
        <c:crossAx val="-2092921752"/>
        <c:crosses val="autoZero"/>
        <c:crossBetween val="midCat"/>
      </c:valAx>
      <c:valAx>
        <c:axId val="-2092921752"/>
        <c:scaling>
          <c:orientation val="minMax"/>
          <c:max val="4.0"/>
          <c:min val="0.0"/>
        </c:scaling>
        <c:delete val="0"/>
        <c:axPos val="l"/>
        <c:numFmt formatCode="0.00" sourceLinked="1"/>
        <c:majorTickMark val="none"/>
        <c:minorTickMark val="none"/>
        <c:tickLblPos val="nextTo"/>
        <c:spPr>
          <a:ln w="6350">
            <a:solidFill>
              <a:schemeClr val="bg1">
                <a:lumMod val="65000"/>
              </a:schemeClr>
            </a:solidFill>
          </a:ln>
        </c:spPr>
        <c:txPr>
          <a:bodyPr/>
          <a:lstStyle/>
          <a:p>
            <a:pPr>
              <a:defRPr sz="850">
                <a:solidFill>
                  <a:schemeClr val="tx1"/>
                </a:solidFill>
              </a:defRPr>
            </a:pPr>
            <a:endParaRPr lang="en-US"/>
          </a:p>
        </c:txPr>
        <c:crossAx val="-2092918184"/>
        <c:crosses val="autoZero"/>
        <c:crossBetween val="midCat"/>
        <c:majorUnit val="1.0"/>
      </c:valAx>
    </c:plotArea>
    <c:plotVisOnly val="1"/>
    <c:dispBlanksAs val="gap"/>
    <c:showDLblsOverMax val="0"/>
  </c:chart>
  <c:txPr>
    <a:bodyPr/>
    <a:lstStyle/>
    <a:p>
      <a:pPr>
        <a:defRPr sz="900">
          <a:solidFill>
            <a:schemeClr val="bg1">
              <a:lumMod val="50000"/>
            </a:schemeClr>
          </a:solidFill>
          <a:latin typeface="Arial" pitchFamily="34" charset="0"/>
          <a:cs typeface="Arial"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77876538813807"/>
          <c:y val="0.168563959621427"/>
          <c:w val="0.939800017197673"/>
          <c:h val="0.783140412596392"/>
        </c:manualLayout>
      </c:layout>
      <c:areaChart>
        <c:grouping val="standard"/>
        <c:varyColors val="0"/>
        <c:ser>
          <c:idx val="1"/>
          <c:order val="1"/>
          <c:tx>
            <c:strRef>
              <c:f>Sheet1!$C$1</c:f>
              <c:strCache>
                <c:ptCount val="1"/>
                <c:pt idx="0">
                  <c:v>line</c:v>
                </c:pt>
              </c:strCache>
            </c:strRef>
          </c:tx>
          <c:spPr>
            <a:solidFill>
              <a:schemeClr val="bg1">
                <a:lumMod val="85000"/>
              </a:schemeClr>
            </a:solidFill>
            <a:ln w="25400">
              <a:noFill/>
            </a:ln>
          </c:spPr>
          <c:cat>
            <c:numRef>
              <c:f>Sheet1!$A$2:$A$262</c:f>
              <c:numCache>
                <c:formatCode>mmm\ dd\,\ yyyy</c:formatCode>
                <c:ptCount val="261"/>
                <c:pt idx="0">
                  <c:v>42734.0</c:v>
                </c:pt>
                <c:pt idx="1">
                  <c:v>42737.0</c:v>
                </c:pt>
                <c:pt idx="2">
                  <c:v>42738.0</c:v>
                </c:pt>
                <c:pt idx="3">
                  <c:v>42739.0</c:v>
                </c:pt>
                <c:pt idx="4">
                  <c:v>42740.0</c:v>
                </c:pt>
                <c:pt idx="5">
                  <c:v>42741.0</c:v>
                </c:pt>
                <c:pt idx="6">
                  <c:v>42744.0</c:v>
                </c:pt>
                <c:pt idx="7">
                  <c:v>42745.0</c:v>
                </c:pt>
                <c:pt idx="8">
                  <c:v>42746.0</c:v>
                </c:pt>
                <c:pt idx="9">
                  <c:v>42747.0</c:v>
                </c:pt>
                <c:pt idx="10">
                  <c:v>42748.0</c:v>
                </c:pt>
                <c:pt idx="11">
                  <c:v>42751.0</c:v>
                </c:pt>
                <c:pt idx="12">
                  <c:v>42752.0</c:v>
                </c:pt>
                <c:pt idx="13">
                  <c:v>42753.0</c:v>
                </c:pt>
                <c:pt idx="14">
                  <c:v>42754.0</c:v>
                </c:pt>
                <c:pt idx="15">
                  <c:v>42755.0</c:v>
                </c:pt>
                <c:pt idx="16">
                  <c:v>42758.0</c:v>
                </c:pt>
                <c:pt idx="17">
                  <c:v>42759.0</c:v>
                </c:pt>
                <c:pt idx="18">
                  <c:v>42760.0</c:v>
                </c:pt>
                <c:pt idx="19">
                  <c:v>42761.0</c:v>
                </c:pt>
                <c:pt idx="20">
                  <c:v>42762.0</c:v>
                </c:pt>
                <c:pt idx="21">
                  <c:v>42765.0</c:v>
                </c:pt>
                <c:pt idx="22">
                  <c:v>42766.0</c:v>
                </c:pt>
                <c:pt idx="23">
                  <c:v>42767.0</c:v>
                </c:pt>
                <c:pt idx="24">
                  <c:v>42768.0</c:v>
                </c:pt>
                <c:pt idx="25">
                  <c:v>42769.0</c:v>
                </c:pt>
                <c:pt idx="26">
                  <c:v>42772.0</c:v>
                </c:pt>
                <c:pt idx="27">
                  <c:v>42773.0</c:v>
                </c:pt>
                <c:pt idx="28">
                  <c:v>42774.0</c:v>
                </c:pt>
                <c:pt idx="29">
                  <c:v>42775.0</c:v>
                </c:pt>
                <c:pt idx="30">
                  <c:v>42776.0</c:v>
                </c:pt>
                <c:pt idx="31">
                  <c:v>42779.0</c:v>
                </c:pt>
                <c:pt idx="32">
                  <c:v>42780.0</c:v>
                </c:pt>
                <c:pt idx="33">
                  <c:v>42781.0</c:v>
                </c:pt>
                <c:pt idx="34">
                  <c:v>42782.0</c:v>
                </c:pt>
                <c:pt idx="35">
                  <c:v>42783.0</c:v>
                </c:pt>
                <c:pt idx="36">
                  <c:v>42786.0</c:v>
                </c:pt>
                <c:pt idx="37">
                  <c:v>42787.0</c:v>
                </c:pt>
                <c:pt idx="38">
                  <c:v>42788.0</c:v>
                </c:pt>
                <c:pt idx="39">
                  <c:v>42789.0</c:v>
                </c:pt>
                <c:pt idx="40">
                  <c:v>42790.0</c:v>
                </c:pt>
                <c:pt idx="41">
                  <c:v>42793.0</c:v>
                </c:pt>
                <c:pt idx="42">
                  <c:v>42794.0</c:v>
                </c:pt>
                <c:pt idx="43">
                  <c:v>42795.0</c:v>
                </c:pt>
                <c:pt idx="44">
                  <c:v>42796.0</c:v>
                </c:pt>
                <c:pt idx="45">
                  <c:v>42797.0</c:v>
                </c:pt>
                <c:pt idx="46">
                  <c:v>42800.0</c:v>
                </c:pt>
                <c:pt idx="47">
                  <c:v>42801.0</c:v>
                </c:pt>
                <c:pt idx="48">
                  <c:v>42802.0</c:v>
                </c:pt>
                <c:pt idx="49">
                  <c:v>42803.0</c:v>
                </c:pt>
                <c:pt idx="50">
                  <c:v>42804.0</c:v>
                </c:pt>
                <c:pt idx="51">
                  <c:v>42807.0</c:v>
                </c:pt>
                <c:pt idx="52">
                  <c:v>42808.0</c:v>
                </c:pt>
                <c:pt idx="53">
                  <c:v>42809.0</c:v>
                </c:pt>
                <c:pt idx="54">
                  <c:v>42810.0</c:v>
                </c:pt>
                <c:pt idx="55">
                  <c:v>42811.0</c:v>
                </c:pt>
                <c:pt idx="56">
                  <c:v>42814.0</c:v>
                </c:pt>
                <c:pt idx="57">
                  <c:v>42815.0</c:v>
                </c:pt>
                <c:pt idx="58">
                  <c:v>42816.0</c:v>
                </c:pt>
                <c:pt idx="59">
                  <c:v>42817.0</c:v>
                </c:pt>
                <c:pt idx="60">
                  <c:v>42818.0</c:v>
                </c:pt>
                <c:pt idx="61">
                  <c:v>42821.0</c:v>
                </c:pt>
                <c:pt idx="62">
                  <c:v>42822.0</c:v>
                </c:pt>
                <c:pt idx="63">
                  <c:v>42823.0</c:v>
                </c:pt>
                <c:pt idx="64">
                  <c:v>42824.0</c:v>
                </c:pt>
                <c:pt idx="65">
                  <c:v>42825.0</c:v>
                </c:pt>
                <c:pt idx="66">
                  <c:v>42828.0</c:v>
                </c:pt>
                <c:pt idx="67">
                  <c:v>42829.0</c:v>
                </c:pt>
                <c:pt idx="68">
                  <c:v>42830.0</c:v>
                </c:pt>
                <c:pt idx="69">
                  <c:v>42831.0</c:v>
                </c:pt>
                <c:pt idx="70">
                  <c:v>42832.0</c:v>
                </c:pt>
                <c:pt idx="71">
                  <c:v>42835.0</c:v>
                </c:pt>
                <c:pt idx="72">
                  <c:v>42836.0</c:v>
                </c:pt>
                <c:pt idx="73">
                  <c:v>42837.0</c:v>
                </c:pt>
                <c:pt idx="74">
                  <c:v>42838.0</c:v>
                </c:pt>
                <c:pt idx="75">
                  <c:v>42839.0</c:v>
                </c:pt>
                <c:pt idx="76">
                  <c:v>42842.0</c:v>
                </c:pt>
                <c:pt idx="77">
                  <c:v>42843.0</c:v>
                </c:pt>
                <c:pt idx="78">
                  <c:v>42844.0</c:v>
                </c:pt>
                <c:pt idx="79">
                  <c:v>42845.0</c:v>
                </c:pt>
                <c:pt idx="80">
                  <c:v>42846.0</c:v>
                </c:pt>
                <c:pt idx="81">
                  <c:v>42849.0</c:v>
                </c:pt>
                <c:pt idx="82">
                  <c:v>42850.0</c:v>
                </c:pt>
                <c:pt idx="83">
                  <c:v>42851.0</c:v>
                </c:pt>
                <c:pt idx="84">
                  <c:v>42852.0</c:v>
                </c:pt>
                <c:pt idx="85">
                  <c:v>42853.0</c:v>
                </c:pt>
                <c:pt idx="86">
                  <c:v>42856.0</c:v>
                </c:pt>
                <c:pt idx="87">
                  <c:v>42857.0</c:v>
                </c:pt>
                <c:pt idx="88">
                  <c:v>42858.0</c:v>
                </c:pt>
                <c:pt idx="89">
                  <c:v>42859.0</c:v>
                </c:pt>
                <c:pt idx="90">
                  <c:v>42860.0</c:v>
                </c:pt>
                <c:pt idx="91">
                  <c:v>42863.0</c:v>
                </c:pt>
                <c:pt idx="92">
                  <c:v>42864.0</c:v>
                </c:pt>
                <c:pt idx="93">
                  <c:v>42865.0</c:v>
                </c:pt>
                <c:pt idx="94">
                  <c:v>42866.0</c:v>
                </c:pt>
                <c:pt idx="95">
                  <c:v>42867.0</c:v>
                </c:pt>
                <c:pt idx="96">
                  <c:v>42870.0</c:v>
                </c:pt>
                <c:pt idx="97">
                  <c:v>42871.0</c:v>
                </c:pt>
                <c:pt idx="98">
                  <c:v>42872.0</c:v>
                </c:pt>
                <c:pt idx="99">
                  <c:v>42873.0</c:v>
                </c:pt>
                <c:pt idx="100">
                  <c:v>42874.0</c:v>
                </c:pt>
                <c:pt idx="101">
                  <c:v>42877.0</c:v>
                </c:pt>
                <c:pt idx="102">
                  <c:v>42878.0</c:v>
                </c:pt>
                <c:pt idx="103">
                  <c:v>42879.0</c:v>
                </c:pt>
                <c:pt idx="104">
                  <c:v>42880.0</c:v>
                </c:pt>
                <c:pt idx="105">
                  <c:v>42881.0</c:v>
                </c:pt>
                <c:pt idx="106">
                  <c:v>42884.0</c:v>
                </c:pt>
                <c:pt idx="107">
                  <c:v>42885.0</c:v>
                </c:pt>
                <c:pt idx="108">
                  <c:v>42886.0</c:v>
                </c:pt>
                <c:pt idx="109">
                  <c:v>42887.0</c:v>
                </c:pt>
                <c:pt idx="110">
                  <c:v>42888.0</c:v>
                </c:pt>
                <c:pt idx="111">
                  <c:v>42891.0</c:v>
                </c:pt>
                <c:pt idx="112">
                  <c:v>42892.0</c:v>
                </c:pt>
                <c:pt idx="113">
                  <c:v>42893.0</c:v>
                </c:pt>
                <c:pt idx="114">
                  <c:v>42894.0</c:v>
                </c:pt>
                <c:pt idx="115">
                  <c:v>42895.0</c:v>
                </c:pt>
                <c:pt idx="116">
                  <c:v>42898.0</c:v>
                </c:pt>
                <c:pt idx="117">
                  <c:v>42899.0</c:v>
                </c:pt>
                <c:pt idx="118">
                  <c:v>42900.0</c:v>
                </c:pt>
                <c:pt idx="119">
                  <c:v>42901.0</c:v>
                </c:pt>
                <c:pt idx="120">
                  <c:v>42902.0</c:v>
                </c:pt>
                <c:pt idx="121">
                  <c:v>42905.0</c:v>
                </c:pt>
                <c:pt idx="122">
                  <c:v>42906.0</c:v>
                </c:pt>
                <c:pt idx="123">
                  <c:v>42907.0</c:v>
                </c:pt>
                <c:pt idx="124">
                  <c:v>42908.0</c:v>
                </c:pt>
                <c:pt idx="125">
                  <c:v>42909.0</c:v>
                </c:pt>
                <c:pt idx="126">
                  <c:v>42912.0</c:v>
                </c:pt>
                <c:pt idx="127">
                  <c:v>42913.0</c:v>
                </c:pt>
                <c:pt idx="128">
                  <c:v>42914.0</c:v>
                </c:pt>
                <c:pt idx="129">
                  <c:v>42915.0</c:v>
                </c:pt>
                <c:pt idx="130">
                  <c:v>42916.0</c:v>
                </c:pt>
                <c:pt idx="131">
                  <c:v>42919.0</c:v>
                </c:pt>
                <c:pt idx="132">
                  <c:v>42920.0</c:v>
                </c:pt>
                <c:pt idx="133">
                  <c:v>42921.0</c:v>
                </c:pt>
                <c:pt idx="134">
                  <c:v>42922.0</c:v>
                </c:pt>
                <c:pt idx="135">
                  <c:v>42923.0</c:v>
                </c:pt>
                <c:pt idx="136">
                  <c:v>42926.0</c:v>
                </c:pt>
                <c:pt idx="137">
                  <c:v>42927.0</c:v>
                </c:pt>
                <c:pt idx="138">
                  <c:v>42928.0</c:v>
                </c:pt>
                <c:pt idx="139">
                  <c:v>42929.0</c:v>
                </c:pt>
                <c:pt idx="140">
                  <c:v>42930.0</c:v>
                </c:pt>
                <c:pt idx="141">
                  <c:v>42933.0</c:v>
                </c:pt>
                <c:pt idx="142">
                  <c:v>42934.0</c:v>
                </c:pt>
                <c:pt idx="143">
                  <c:v>42935.0</c:v>
                </c:pt>
                <c:pt idx="144">
                  <c:v>42936.0</c:v>
                </c:pt>
                <c:pt idx="145">
                  <c:v>42937.0</c:v>
                </c:pt>
                <c:pt idx="146">
                  <c:v>42940.0</c:v>
                </c:pt>
                <c:pt idx="147">
                  <c:v>42941.0</c:v>
                </c:pt>
                <c:pt idx="148">
                  <c:v>42942.0</c:v>
                </c:pt>
                <c:pt idx="149">
                  <c:v>42943.0</c:v>
                </c:pt>
                <c:pt idx="150">
                  <c:v>42944.0</c:v>
                </c:pt>
                <c:pt idx="151">
                  <c:v>42947.0</c:v>
                </c:pt>
                <c:pt idx="152">
                  <c:v>42948.0</c:v>
                </c:pt>
                <c:pt idx="153">
                  <c:v>42949.0</c:v>
                </c:pt>
                <c:pt idx="154">
                  <c:v>42950.0</c:v>
                </c:pt>
                <c:pt idx="155">
                  <c:v>42951.0</c:v>
                </c:pt>
                <c:pt idx="156">
                  <c:v>42954.0</c:v>
                </c:pt>
                <c:pt idx="157">
                  <c:v>42955.0</c:v>
                </c:pt>
                <c:pt idx="158">
                  <c:v>42956.0</c:v>
                </c:pt>
                <c:pt idx="159">
                  <c:v>42957.0</c:v>
                </c:pt>
                <c:pt idx="160">
                  <c:v>42958.0</c:v>
                </c:pt>
                <c:pt idx="161">
                  <c:v>42961.0</c:v>
                </c:pt>
                <c:pt idx="162">
                  <c:v>42962.0</c:v>
                </c:pt>
                <c:pt idx="163">
                  <c:v>42963.0</c:v>
                </c:pt>
                <c:pt idx="164">
                  <c:v>42964.0</c:v>
                </c:pt>
                <c:pt idx="165">
                  <c:v>42965.0</c:v>
                </c:pt>
                <c:pt idx="166">
                  <c:v>42968.0</c:v>
                </c:pt>
                <c:pt idx="167">
                  <c:v>42969.0</c:v>
                </c:pt>
                <c:pt idx="168">
                  <c:v>42970.0</c:v>
                </c:pt>
                <c:pt idx="169">
                  <c:v>42971.0</c:v>
                </c:pt>
                <c:pt idx="170">
                  <c:v>42972.0</c:v>
                </c:pt>
                <c:pt idx="171">
                  <c:v>42975.0</c:v>
                </c:pt>
                <c:pt idx="172">
                  <c:v>42976.0</c:v>
                </c:pt>
                <c:pt idx="173">
                  <c:v>42977.0</c:v>
                </c:pt>
                <c:pt idx="174">
                  <c:v>42978.0</c:v>
                </c:pt>
                <c:pt idx="175">
                  <c:v>42979.0</c:v>
                </c:pt>
                <c:pt idx="176">
                  <c:v>42982.0</c:v>
                </c:pt>
                <c:pt idx="177">
                  <c:v>42983.0</c:v>
                </c:pt>
                <c:pt idx="178">
                  <c:v>42984.0</c:v>
                </c:pt>
                <c:pt idx="179">
                  <c:v>42985.0</c:v>
                </c:pt>
                <c:pt idx="180">
                  <c:v>42986.0</c:v>
                </c:pt>
                <c:pt idx="181">
                  <c:v>42989.0</c:v>
                </c:pt>
                <c:pt idx="182">
                  <c:v>42990.0</c:v>
                </c:pt>
                <c:pt idx="183">
                  <c:v>42991.0</c:v>
                </c:pt>
                <c:pt idx="184">
                  <c:v>42992.0</c:v>
                </c:pt>
                <c:pt idx="185">
                  <c:v>42993.0</c:v>
                </c:pt>
                <c:pt idx="186">
                  <c:v>42996.0</c:v>
                </c:pt>
                <c:pt idx="187">
                  <c:v>42997.0</c:v>
                </c:pt>
                <c:pt idx="188">
                  <c:v>42998.0</c:v>
                </c:pt>
                <c:pt idx="189">
                  <c:v>42999.0</c:v>
                </c:pt>
                <c:pt idx="190">
                  <c:v>43000.0</c:v>
                </c:pt>
                <c:pt idx="191">
                  <c:v>43003.0</c:v>
                </c:pt>
                <c:pt idx="192">
                  <c:v>43004.0</c:v>
                </c:pt>
                <c:pt idx="193">
                  <c:v>43005.0</c:v>
                </c:pt>
                <c:pt idx="194">
                  <c:v>43006.0</c:v>
                </c:pt>
                <c:pt idx="195">
                  <c:v>43007.0</c:v>
                </c:pt>
                <c:pt idx="196">
                  <c:v>43010.0</c:v>
                </c:pt>
                <c:pt idx="197">
                  <c:v>43011.0</c:v>
                </c:pt>
                <c:pt idx="198">
                  <c:v>43012.0</c:v>
                </c:pt>
                <c:pt idx="199">
                  <c:v>43013.0</c:v>
                </c:pt>
                <c:pt idx="200">
                  <c:v>43014.0</c:v>
                </c:pt>
                <c:pt idx="201">
                  <c:v>43017.0</c:v>
                </c:pt>
                <c:pt idx="202">
                  <c:v>43018.0</c:v>
                </c:pt>
                <c:pt idx="203">
                  <c:v>43019.0</c:v>
                </c:pt>
                <c:pt idx="204">
                  <c:v>43020.0</c:v>
                </c:pt>
                <c:pt idx="205">
                  <c:v>43021.0</c:v>
                </c:pt>
                <c:pt idx="206">
                  <c:v>43024.0</c:v>
                </c:pt>
                <c:pt idx="207">
                  <c:v>43025.0</c:v>
                </c:pt>
                <c:pt idx="208">
                  <c:v>43026.0</c:v>
                </c:pt>
                <c:pt idx="209">
                  <c:v>43027.0</c:v>
                </c:pt>
                <c:pt idx="210">
                  <c:v>43028.0</c:v>
                </c:pt>
                <c:pt idx="211">
                  <c:v>43031.0</c:v>
                </c:pt>
                <c:pt idx="212">
                  <c:v>43032.0</c:v>
                </c:pt>
                <c:pt idx="213">
                  <c:v>43033.0</c:v>
                </c:pt>
                <c:pt idx="214">
                  <c:v>43034.0</c:v>
                </c:pt>
                <c:pt idx="215">
                  <c:v>43035.0</c:v>
                </c:pt>
                <c:pt idx="216">
                  <c:v>43038.0</c:v>
                </c:pt>
                <c:pt idx="217">
                  <c:v>43039.0</c:v>
                </c:pt>
                <c:pt idx="218">
                  <c:v>43040.0</c:v>
                </c:pt>
                <c:pt idx="219">
                  <c:v>43041.0</c:v>
                </c:pt>
                <c:pt idx="220">
                  <c:v>43042.0</c:v>
                </c:pt>
                <c:pt idx="221">
                  <c:v>43045.0</c:v>
                </c:pt>
                <c:pt idx="222">
                  <c:v>43046.0</c:v>
                </c:pt>
                <c:pt idx="223">
                  <c:v>43047.0</c:v>
                </c:pt>
                <c:pt idx="224">
                  <c:v>43048.0</c:v>
                </c:pt>
                <c:pt idx="225">
                  <c:v>43049.0</c:v>
                </c:pt>
                <c:pt idx="226">
                  <c:v>43052.0</c:v>
                </c:pt>
                <c:pt idx="227">
                  <c:v>43053.0</c:v>
                </c:pt>
                <c:pt idx="228">
                  <c:v>43054.0</c:v>
                </c:pt>
                <c:pt idx="229">
                  <c:v>43055.0</c:v>
                </c:pt>
                <c:pt idx="230">
                  <c:v>43056.0</c:v>
                </c:pt>
                <c:pt idx="231">
                  <c:v>43059.0</c:v>
                </c:pt>
                <c:pt idx="232">
                  <c:v>43060.0</c:v>
                </c:pt>
                <c:pt idx="233">
                  <c:v>43061.0</c:v>
                </c:pt>
                <c:pt idx="234">
                  <c:v>43062.0</c:v>
                </c:pt>
                <c:pt idx="235">
                  <c:v>43063.0</c:v>
                </c:pt>
                <c:pt idx="236">
                  <c:v>43066.0</c:v>
                </c:pt>
                <c:pt idx="237">
                  <c:v>43067.0</c:v>
                </c:pt>
                <c:pt idx="238">
                  <c:v>43068.0</c:v>
                </c:pt>
                <c:pt idx="239">
                  <c:v>43069.0</c:v>
                </c:pt>
                <c:pt idx="240">
                  <c:v>43070.0</c:v>
                </c:pt>
                <c:pt idx="241">
                  <c:v>43073.0</c:v>
                </c:pt>
                <c:pt idx="242">
                  <c:v>43074.0</c:v>
                </c:pt>
                <c:pt idx="243">
                  <c:v>43075.0</c:v>
                </c:pt>
                <c:pt idx="244">
                  <c:v>43076.0</c:v>
                </c:pt>
                <c:pt idx="245">
                  <c:v>43077.0</c:v>
                </c:pt>
                <c:pt idx="246">
                  <c:v>43080.0</c:v>
                </c:pt>
                <c:pt idx="247">
                  <c:v>43081.0</c:v>
                </c:pt>
                <c:pt idx="248">
                  <c:v>43082.0</c:v>
                </c:pt>
                <c:pt idx="249">
                  <c:v>43083.0</c:v>
                </c:pt>
                <c:pt idx="250">
                  <c:v>43084.0</c:v>
                </c:pt>
                <c:pt idx="251">
                  <c:v>43087.0</c:v>
                </c:pt>
                <c:pt idx="252">
                  <c:v>43088.0</c:v>
                </c:pt>
                <c:pt idx="253">
                  <c:v>43089.0</c:v>
                </c:pt>
                <c:pt idx="254">
                  <c:v>43090.0</c:v>
                </c:pt>
                <c:pt idx="255">
                  <c:v>43091.0</c:v>
                </c:pt>
                <c:pt idx="256">
                  <c:v>43094.0</c:v>
                </c:pt>
                <c:pt idx="257">
                  <c:v>43095.0</c:v>
                </c:pt>
                <c:pt idx="258">
                  <c:v>43096.0</c:v>
                </c:pt>
                <c:pt idx="259">
                  <c:v>43097.0</c:v>
                </c:pt>
                <c:pt idx="260">
                  <c:v>43098.0</c:v>
                </c:pt>
              </c:numCache>
            </c:numRef>
          </c:cat>
          <c:val>
            <c:numRef>
              <c:f>Sheet1!$C$2:$C$262</c:f>
              <c:numCache>
                <c:formatCode>#,##0.00</c:formatCode>
                <c:ptCount val="261"/>
                <c:pt idx="0">
                  <c:v>198.49</c:v>
                </c:pt>
                <c:pt idx="1">
                  <c:v>198.68</c:v>
                </c:pt>
                <c:pt idx="2">
                  <c:v>199.33</c:v>
                </c:pt>
                <c:pt idx="3">
                  <c:v>201.04</c:v>
                </c:pt>
                <c:pt idx="4">
                  <c:v>202.16</c:v>
                </c:pt>
                <c:pt idx="5">
                  <c:v>202.23</c:v>
                </c:pt>
                <c:pt idx="6">
                  <c:v>201.54</c:v>
                </c:pt>
                <c:pt idx="7">
                  <c:v>201.99</c:v>
                </c:pt>
                <c:pt idx="8">
                  <c:v>201.88</c:v>
                </c:pt>
                <c:pt idx="9">
                  <c:v>202.65</c:v>
                </c:pt>
                <c:pt idx="10">
                  <c:v>203.12</c:v>
                </c:pt>
                <c:pt idx="11">
                  <c:v>202.51</c:v>
                </c:pt>
                <c:pt idx="12">
                  <c:v>202.55</c:v>
                </c:pt>
                <c:pt idx="13">
                  <c:v>202.93</c:v>
                </c:pt>
                <c:pt idx="14">
                  <c:v>201.87</c:v>
                </c:pt>
                <c:pt idx="15">
                  <c:v>202.52</c:v>
                </c:pt>
                <c:pt idx="16">
                  <c:v>202.61</c:v>
                </c:pt>
                <c:pt idx="17">
                  <c:v>203.7</c:v>
                </c:pt>
                <c:pt idx="18">
                  <c:v>205.33</c:v>
                </c:pt>
                <c:pt idx="19">
                  <c:v>205.24</c:v>
                </c:pt>
                <c:pt idx="20">
                  <c:v>205.19</c:v>
                </c:pt>
                <c:pt idx="21">
                  <c:v>203.98</c:v>
                </c:pt>
                <c:pt idx="22">
                  <c:v>203.92</c:v>
                </c:pt>
                <c:pt idx="23">
                  <c:v>204.13</c:v>
                </c:pt>
                <c:pt idx="24">
                  <c:v>204.38</c:v>
                </c:pt>
                <c:pt idx="25">
                  <c:v>205.53</c:v>
                </c:pt>
                <c:pt idx="26">
                  <c:v>204.89</c:v>
                </c:pt>
                <c:pt idx="27">
                  <c:v>204.73</c:v>
                </c:pt>
                <c:pt idx="28">
                  <c:v>205.3</c:v>
                </c:pt>
                <c:pt idx="29">
                  <c:v>205.95</c:v>
                </c:pt>
                <c:pt idx="30">
                  <c:v>206.79</c:v>
                </c:pt>
                <c:pt idx="31">
                  <c:v>207.82</c:v>
                </c:pt>
                <c:pt idx="32">
                  <c:v>207.84</c:v>
                </c:pt>
                <c:pt idx="33">
                  <c:v>209.05</c:v>
                </c:pt>
                <c:pt idx="34">
                  <c:v>209.5</c:v>
                </c:pt>
                <c:pt idx="35">
                  <c:v>209.34</c:v>
                </c:pt>
                <c:pt idx="36">
                  <c:v>209.49</c:v>
                </c:pt>
                <c:pt idx="37">
                  <c:v>210.18</c:v>
                </c:pt>
                <c:pt idx="38">
                  <c:v>210.26</c:v>
                </c:pt>
                <c:pt idx="39">
                  <c:v>210.65</c:v>
                </c:pt>
                <c:pt idx="40">
                  <c:v>210.01</c:v>
                </c:pt>
                <c:pt idx="41">
                  <c:v>210.02</c:v>
                </c:pt>
                <c:pt idx="42">
                  <c:v>209.64</c:v>
                </c:pt>
                <c:pt idx="43">
                  <c:v>211.51</c:v>
                </c:pt>
                <c:pt idx="44">
                  <c:v>210.74</c:v>
                </c:pt>
                <c:pt idx="45">
                  <c:v>210.63</c:v>
                </c:pt>
                <c:pt idx="46">
                  <c:v>210.38</c:v>
                </c:pt>
                <c:pt idx="47">
                  <c:v>209.92</c:v>
                </c:pt>
                <c:pt idx="48">
                  <c:v>209.32</c:v>
                </c:pt>
                <c:pt idx="49">
                  <c:v>209.17</c:v>
                </c:pt>
                <c:pt idx="50">
                  <c:v>210.26</c:v>
                </c:pt>
                <c:pt idx="51">
                  <c:v>211.01</c:v>
                </c:pt>
                <c:pt idx="52">
                  <c:v>210.34</c:v>
                </c:pt>
                <c:pt idx="53">
                  <c:v>211.57</c:v>
                </c:pt>
                <c:pt idx="54">
                  <c:v>213.11</c:v>
                </c:pt>
                <c:pt idx="55">
                  <c:v>213.07</c:v>
                </c:pt>
                <c:pt idx="56">
                  <c:v>212.99</c:v>
                </c:pt>
                <c:pt idx="57">
                  <c:v>211.57</c:v>
                </c:pt>
                <c:pt idx="58">
                  <c:v>211.05</c:v>
                </c:pt>
                <c:pt idx="59">
                  <c:v>211.32</c:v>
                </c:pt>
                <c:pt idx="60">
                  <c:v>211.44</c:v>
                </c:pt>
                <c:pt idx="61">
                  <c:v>211.3</c:v>
                </c:pt>
                <c:pt idx="62">
                  <c:v>212.81</c:v>
                </c:pt>
                <c:pt idx="63">
                  <c:v>212.79</c:v>
                </c:pt>
                <c:pt idx="64">
                  <c:v>213.09</c:v>
                </c:pt>
                <c:pt idx="65">
                  <c:v>212.29</c:v>
                </c:pt>
                <c:pt idx="66">
                  <c:v>211.98</c:v>
                </c:pt>
                <c:pt idx="67">
                  <c:v>212.11</c:v>
                </c:pt>
                <c:pt idx="68">
                  <c:v>211.81</c:v>
                </c:pt>
                <c:pt idx="69">
                  <c:v>211.78</c:v>
                </c:pt>
                <c:pt idx="70">
                  <c:v>211.63</c:v>
                </c:pt>
                <c:pt idx="71">
                  <c:v>211.71</c:v>
                </c:pt>
                <c:pt idx="72">
                  <c:v>211.75</c:v>
                </c:pt>
                <c:pt idx="73">
                  <c:v>211.35</c:v>
                </c:pt>
                <c:pt idx="74">
                  <c:v>210.46</c:v>
                </c:pt>
                <c:pt idx="75">
                  <c:v>210.32</c:v>
                </c:pt>
                <c:pt idx="76">
                  <c:v>211.79</c:v>
                </c:pt>
                <c:pt idx="77">
                  <c:v>210.78</c:v>
                </c:pt>
                <c:pt idx="78">
                  <c:v>210.45</c:v>
                </c:pt>
                <c:pt idx="79">
                  <c:v>211.78</c:v>
                </c:pt>
                <c:pt idx="80">
                  <c:v>211.41</c:v>
                </c:pt>
                <c:pt idx="81">
                  <c:v>214.68</c:v>
                </c:pt>
                <c:pt idx="82">
                  <c:v>216.03</c:v>
                </c:pt>
                <c:pt idx="83">
                  <c:v>216.07</c:v>
                </c:pt>
                <c:pt idx="84">
                  <c:v>215.92</c:v>
                </c:pt>
                <c:pt idx="85">
                  <c:v>215.6</c:v>
                </c:pt>
                <c:pt idx="86">
                  <c:v>216.08</c:v>
                </c:pt>
                <c:pt idx="87">
                  <c:v>216.69</c:v>
                </c:pt>
                <c:pt idx="88">
                  <c:v>216.35</c:v>
                </c:pt>
                <c:pt idx="89">
                  <c:v>216.59</c:v>
                </c:pt>
                <c:pt idx="90">
                  <c:v>217.61</c:v>
                </c:pt>
                <c:pt idx="91">
                  <c:v>217.89</c:v>
                </c:pt>
                <c:pt idx="92">
                  <c:v>217.64</c:v>
                </c:pt>
                <c:pt idx="93">
                  <c:v>218.05</c:v>
                </c:pt>
                <c:pt idx="94">
                  <c:v>217.77</c:v>
                </c:pt>
                <c:pt idx="95">
                  <c:v>218.02</c:v>
                </c:pt>
                <c:pt idx="96">
                  <c:v>219.14</c:v>
                </c:pt>
                <c:pt idx="97">
                  <c:v>219.79</c:v>
                </c:pt>
                <c:pt idx="98">
                  <c:v>217.25</c:v>
                </c:pt>
                <c:pt idx="99">
                  <c:v>216.64</c:v>
                </c:pt>
                <c:pt idx="100">
                  <c:v>218.24</c:v>
                </c:pt>
                <c:pt idx="101">
                  <c:v>219.5</c:v>
                </c:pt>
                <c:pt idx="102">
                  <c:v>219.71</c:v>
                </c:pt>
                <c:pt idx="103">
                  <c:v>219.85</c:v>
                </c:pt>
                <c:pt idx="104">
                  <c:v>220.8</c:v>
                </c:pt>
                <c:pt idx="105">
                  <c:v>220.63</c:v>
                </c:pt>
                <c:pt idx="106">
                  <c:v>220.54</c:v>
                </c:pt>
                <c:pt idx="107">
                  <c:v>220.31</c:v>
                </c:pt>
                <c:pt idx="108">
                  <c:v>220.36</c:v>
                </c:pt>
                <c:pt idx="109">
                  <c:v>221.64</c:v>
                </c:pt>
                <c:pt idx="110">
                  <c:v>223.06</c:v>
                </c:pt>
                <c:pt idx="111">
                  <c:v>222.78</c:v>
                </c:pt>
                <c:pt idx="112">
                  <c:v>222.16</c:v>
                </c:pt>
                <c:pt idx="113">
                  <c:v>222.28</c:v>
                </c:pt>
                <c:pt idx="114">
                  <c:v>222.1</c:v>
                </c:pt>
                <c:pt idx="115">
                  <c:v>221.94</c:v>
                </c:pt>
                <c:pt idx="116">
                  <c:v>221.3</c:v>
                </c:pt>
                <c:pt idx="117">
                  <c:v>222.39</c:v>
                </c:pt>
                <c:pt idx="118">
                  <c:v>222.68</c:v>
                </c:pt>
                <c:pt idx="119">
                  <c:v>221.02</c:v>
                </c:pt>
                <c:pt idx="120">
                  <c:v>221.69</c:v>
                </c:pt>
                <c:pt idx="121">
                  <c:v>223.3</c:v>
                </c:pt>
                <c:pt idx="122">
                  <c:v>221.77</c:v>
                </c:pt>
                <c:pt idx="123">
                  <c:v>221.47</c:v>
                </c:pt>
                <c:pt idx="124">
                  <c:v>221.72</c:v>
                </c:pt>
                <c:pt idx="125">
                  <c:v>222.14</c:v>
                </c:pt>
                <c:pt idx="126">
                  <c:v>222.61</c:v>
                </c:pt>
                <c:pt idx="127">
                  <c:v>221.55</c:v>
                </c:pt>
                <c:pt idx="128">
                  <c:v>222.93</c:v>
                </c:pt>
                <c:pt idx="129">
                  <c:v>221.76</c:v>
                </c:pt>
                <c:pt idx="130">
                  <c:v>221.37</c:v>
                </c:pt>
                <c:pt idx="131">
                  <c:v>221.904749319243</c:v>
                </c:pt>
                <c:pt idx="132">
                  <c:v>221.551339199858</c:v>
                </c:pt>
                <c:pt idx="133">
                  <c:v>221.787372286655</c:v>
                </c:pt>
                <c:pt idx="134">
                  <c:v>220.591703898599</c:v>
                </c:pt>
                <c:pt idx="135">
                  <c:v>220.934752013308</c:v>
                </c:pt>
                <c:pt idx="136">
                  <c:v>221.509994193288</c:v>
                </c:pt>
                <c:pt idx="137">
                  <c:v>221.589612217182</c:v>
                </c:pt>
                <c:pt idx="138">
                  <c:v>223.654205888502</c:v>
                </c:pt>
                <c:pt idx="139">
                  <c:v>224.357153115228</c:v>
                </c:pt>
                <c:pt idx="140">
                  <c:v>225.659720535085</c:v>
                </c:pt>
                <c:pt idx="141">
                  <c:v>225.828490582566</c:v>
                </c:pt>
                <c:pt idx="142">
                  <c:v>225.986548643193</c:v>
                </c:pt>
                <c:pt idx="143">
                  <c:v>227.08667800919</c:v>
                </c:pt>
                <c:pt idx="144">
                  <c:v>227.562918172514</c:v>
                </c:pt>
                <c:pt idx="145">
                  <c:v>227.119900026037</c:v>
                </c:pt>
                <c:pt idx="146">
                  <c:v>226.827663919482</c:v>
                </c:pt>
                <c:pt idx="147">
                  <c:v>227.357079097318</c:v>
                </c:pt>
                <c:pt idx="148">
                  <c:v>227.509240141546</c:v>
                </c:pt>
                <c:pt idx="149">
                  <c:v>227.860284259977</c:v>
                </c:pt>
                <c:pt idx="150">
                  <c:v>227.388499108482</c:v>
                </c:pt>
                <c:pt idx="151">
                  <c:v>227.551474153245</c:v>
                </c:pt>
                <c:pt idx="152">
                  <c:v>228.5796524960169</c:v>
                </c:pt>
                <c:pt idx="153">
                  <c:v>228.617869505289</c:v>
                </c:pt>
                <c:pt idx="154">
                  <c:v>228.349851426397</c:v>
                </c:pt>
                <c:pt idx="155">
                  <c:v>228.3399874207</c:v>
                </c:pt>
                <c:pt idx="156">
                  <c:v>228.954727622929</c:v>
                </c:pt>
                <c:pt idx="157">
                  <c:v>228.537617488027</c:v>
                </c:pt>
                <c:pt idx="158">
                  <c:v>227.805800248432</c:v>
                </c:pt>
                <c:pt idx="159">
                  <c:v>225.383951452636</c:v>
                </c:pt>
                <c:pt idx="160">
                  <c:v>224.805795255681</c:v>
                </c:pt>
                <c:pt idx="161">
                  <c:v>226.608447846559</c:v>
                </c:pt>
                <c:pt idx="162">
                  <c:v>226.258819722822</c:v>
                </c:pt>
                <c:pt idx="163">
                  <c:v>226.989497964157</c:v>
                </c:pt>
                <c:pt idx="164">
                  <c:v>225.269778404561</c:v>
                </c:pt>
                <c:pt idx="165">
                  <c:v>224.578089171912</c:v>
                </c:pt>
                <c:pt idx="166">
                  <c:v>224.871353256936</c:v>
                </c:pt>
                <c:pt idx="167">
                  <c:v>226.433539765027</c:v>
                </c:pt>
                <c:pt idx="168">
                  <c:v>226.2141647021369</c:v>
                </c:pt>
                <c:pt idx="169">
                  <c:v>226.139165680593</c:v>
                </c:pt>
                <c:pt idx="170">
                  <c:v>226.727078868828</c:v>
                </c:pt>
                <c:pt idx="171">
                  <c:v>226.902361936265</c:v>
                </c:pt>
                <c:pt idx="172">
                  <c:v>226.700480869247</c:v>
                </c:pt>
                <c:pt idx="173">
                  <c:v>227.149334015309</c:v>
                </c:pt>
                <c:pt idx="174">
                  <c:v>228.423249424091</c:v>
                </c:pt>
                <c:pt idx="175">
                  <c:v>229.14825565799</c:v>
                </c:pt>
                <c:pt idx="176">
                  <c:v>228.702394518383</c:v>
                </c:pt>
                <c:pt idx="177">
                  <c:v>227.852696237586</c:v>
                </c:pt>
                <c:pt idx="178">
                  <c:v>228.281333367735</c:v>
                </c:pt>
                <c:pt idx="179">
                  <c:v>229.059141630773</c:v>
                </c:pt>
                <c:pt idx="180">
                  <c:v>229.085449645837</c:v>
                </c:pt>
                <c:pt idx="181">
                  <c:v>231.085305303047</c:v>
                </c:pt>
                <c:pt idx="182">
                  <c:v>231.818446542651</c:v>
                </c:pt>
                <c:pt idx="183">
                  <c:v>231.598882459648</c:v>
                </c:pt>
                <c:pt idx="184">
                  <c:v>231.304399362265</c:v>
                </c:pt>
                <c:pt idx="185">
                  <c:v>231.815562539634</c:v>
                </c:pt>
                <c:pt idx="186">
                  <c:v>232.3896157161479</c:v>
                </c:pt>
                <c:pt idx="187">
                  <c:v>232.876948871043</c:v>
                </c:pt>
                <c:pt idx="188">
                  <c:v>233.210732985423</c:v>
                </c:pt>
                <c:pt idx="189">
                  <c:v>232.261466677353</c:v>
                </c:pt>
                <c:pt idx="190">
                  <c:v>232.55520877621</c:v>
                </c:pt>
                <c:pt idx="191">
                  <c:v>231.649859488129</c:v>
                </c:pt>
                <c:pt idx="192">
                  <c:v>230.855173224817</c:v>
                </c:pt>
                <c:pt idx="193">
                  <c:v>231.429155413832</c:v>
                </c:pt>
                <c:pt idx="194">
                  <c:v>231.755753514537</c:v>
                </c:pt>
                <c:pt idx="195" formatCode="0.000">
                  <c:v>233.922065065679</c:v>
                </c:pt>
                <c:pt idx="196">
                  <c:v>234.384146829836</c:v>
                </c:pt>
                <c:pt idx="197">
                  <c:v>235.252368688714</c:v>
                </c:pt>
                <c:pt idx="198">
                  <c:v>235.51660012641</c:v>
                </c:pt>
                <c:pt idx="199">
                  <c:v>236.102843172251</c:v>
                </c:pt>
                <c:pt idx="200">
                  <c:v>235.921196056849</c:v>
                </c:pt>
                <c:pt idx="201">
                  <c:v>235.761563117289</c:v>
                </c:pt>
                <c:pt idx="202">
                  <c:v>236.940659905824</c:v>
                </c:pt>
                <c:pt idx="203">
                  <c:v>237.374639233804</c:v>
                </c:pt>
                <c:pt idx="204">
                  <c:v>237.410044563269</c:v>
                </c:pt>
                <c:pt idx="205">
                  <c:v>237.970828455432</c:v>
                </c:pt>
                <c:pt idx="206">
                  <c:v>238.314965780716</c:v>
                </c:pt>
                <c:pt idx="207">
                  <c:v>237.900681880151</c:v>
                </c:pt>
                <c:pt idx="208">
                  <c:v>238.254588548972</c:v>
                </c:pt>
                <c:pt idx="209">
                  <c:v>238.30966316993</c:v>
                </c:pt>
                <c:pt idx="210">
                  <c:v>238.624072496149</c:v>
                </c:pt>
                <c:pt idx="211">
                  <c:v>237.961410750376</c:v>
                </c:pt>
                <c:pt idx="212">
                  <c:v>238.036628876953</c:v>
                </c:pt>
                <c:pt idx="213">
                  <c:v>237.242950010314</c:v>
                </c:pt>
                <c:pt idx="214">
                  <c:v>237.327716465591</c:v>
                </c:pt>
                <c:pt idx="215">
                  <c:v>238.306295558492</c:v>
                </c:pt>
                <c:pt idx="216">
                  <c:v>238.447449715412</c:v>
                </c:pt>
                <c:pt idx="217">
                  <c:v>238.7795350971149</c:v>
                </c:pt>
                <c:pt idx="218">
                  <c:v>239.480582022199</c:v>
                </c:pt>
                <c:pt idx="219">
                  <c:v>239.671187730678</c:v>
                </c:pt>
                <c:pt idx="220">
                  <c:v>239.882780839588</c:v>
                </c:pt>
                <c:pt idx="221">
                  <c:v>240.149561100925</c:v>
                </c:pt>
                <c:pt idx="222">
                  <c:v>240.241351138213</c:v>
                </c:pt>
                <c:pt idx="223">
                  <c:v>240.6539411782</c:v>
                </c:pt>
                <c:pt idx="224">
                  <c:v>239.819077159796</c:v>
                </c:pt>
                <c:pt idx="225">
                  <c:v>239.500508524396</c:v>
                </c:pt>
                <c:pt idx="226">
                  <c:v>238.931481373797</c:v>
                </c:pt>
                <c:pt idx="227">
                  <c:v>238.433685862827</c:v>
                </c:pt>
                <c:pt idx="228">
                  <c:v>237.150517023713</c:v>
                </c:pt>
                <c:pt idx="229">
                  <c:v>239.09046431535</c:v>
                </c:pt>
                <c:pt idx="230">
                  <c:v>239.100107072866</c:v>
                </c:pt>
                <c:pt idx="231">
                  <c:v>239.364810688884</c:v>
                </c:pt>
                <c:pt idx="232">
                  <c:v>240.927759138037</c:v>
                </c:pt>
                <c:pt idx="233">
                  <c:v>241.381000870999</c:v>
                </c:pt>
                <c:pt idx="234">
                  <c:v>241.622972989804</c:v>
                </c:pt>
                <c:pt idx="235">
                  <c:v>242.322542050517</c:v>
                </c:pt>
                <c:pt idx="236">
                  <c:v>241.693725401069</c:v>
                </c:pt>
                <c:pt idx="237">
                  <c:v>242.870687269079</c:v>
                </c:pt>
                <c:pt idx="238">
                  <c:v>242.724451525233</c:v>
                </c:pt>
                <c:pt idx="239">
                  <c:v>243.401881828326</c:v>
                </c:pt>
                <c:pt idx="240">
                  <c:v>242.456236601279</c:v>
                </c:pt>
                <c:pt idx="241">
                  <c:v>242.676452739473</c:v>
                </c:pt>
                <c:pt idx="242">
                  <c:v>241.921583001567</c:v>
                </c:pt>
                <c:pt idx="243">
                  <c:v>240.948232196655</c:v>
                </c:pt>
                <c:pt idx="244">
                  <c:v>241.506113613658</c:v>
                </c:pt>
                <c:pt idx="245">
                  <c:v>242.798329435543</c:v>
                </c:pt>
                <c:pt idx="246">
                  <c:v>243.838198989161</c:v>
                </c:pt>
                <c:pt idx="247">
                  <c:v>243.882046510548</c:v>
                </c:pt>
                <c:pt idx="248">
                  <c:v>244.1446152140609</c:v>
                </c:pt>
                <c:pt idx="249">
                  <c:v>243.5195037523409</c:v>
                </c:pt>
                <c:pt idx="250">
                  <c:v>244.285080173422</c:v>
                </c:pt>
                <c:pt idx="251">
                  <c:v>246.508536370516</c:v>
                </c:pt>
                <c:pt idx="252">
                  <c:v>245.771029222602</c:v>
                </c:pt>
                <c:pt idx="253">
                  <c:v>245.70819557331</c:v>
                </c:pt>
                <c:pt idx="254">
                  <c:v>246.306580978258</c:v>
                </c:pt>
                <c:pt idx="255">
                  <c:v>246.357696219458</c:v>
                </c:pt>
                <c:pt idx="256">
                  <c:v>246.394530193322</c:v>
                </c:pt>
                <c:pt idx="257">
                  <c:v>246.276371770286</c:v>
                </c:pt>
                <c:pt idx="258">
                  <c:v>246.890698180847</c:v>
                </c:pt>
                <c:pt idx="259">
                  <c:v>247.550723700408</c:v>
                </c:pt>
                <c:pt idx="260">
                  <c:v>247.325937345178</c:v>
                </c:pt>
              </c:numCache>
            </c:numRef>
          </c:val>
          <c:extLst xmlns:c16r2="http://schemas.microsoft.com/office/drawing/2015/06/chart">
            <c:ext xmlns:c16="http://schemas.microsoft.com/office/drawing/2014/chart" uri="{C3380CC4-5D6E-409C-BE32-E72D297353CC}">
              <c16:uniqueId val="{00000000-E44C-4136-A91B-6C8EBA96DB43}"/>
            </c:ext>
          </c:extLst>
        </c:ser>
        <c:dLbls>
          <c:showLegendKey val="0"/>
          <c:showVal val="0"/>
          <c:showCatName val="0"/>
          <c:showSerName val="0"/>
          <c:showPercent val="0"/>
          <c:showBubbleSize val="0"/>
        </c:dLbls>
        <c:axId val="2085065864"/>
        <c:axId val="2085070552"/>
      </c:areaChart>
      <c:lineChart>
        <c:grouping val="standard"/>
        <c:varyColors val="0"/>
        <c:ser>
          <c:idx val="0"/>
          <c:order val="0"/>
          <c:tx>
            <c:strRef>
              <c:f>Sheet1!$B$1</c:f>
              <c:strCache>
                <c:ptCount val="1"/>
                <c:pt idx="0">
                  <c:v>ACWI Standard (Large+Mid Cap) </c:v>
                </c:pt>
              </c:strCache>
            </c:strRef>
          </c:tx>
          <c:spPr>
            <a:ln w="44450">
              <a:solidFill>
                <a:schemeClr val="bg2">
                  <a:lumMod val="75000"/>
                </a:schemeClr>
              </a:solidFill>
            </a:ln>
          </c:spPr>
          <c:marker>
            <c:symbol val="none"/>
          </c:marker>
          <c:cat>
            <c:numRef>
              <c:f>Sheet1!$A$2:$A$262</c:f>
              <c:numCache>
                <c:formatCode>mmm\ dd\,\ yyyy</c:formatCode>
                <c:ptCount val="261"/>
                <c:pt idx="0">
                  <c:v>42734.0</c:v>
                </c:pt>
                <c:pt idx="1">
                  <c:v>42737.0</c:v>
                </c:pt>
                <c:pt idx="2">
                  <c:v>42738.0</c:v>
                </c:pt>
                <c:pt idx="3">
                  <c:v>42739.0</c:v>
                </c:pt>
                <c:pt idx="4">
                  <c:v>42740.0</c:v>
                </c:pt>
                <c:pt idx="5">
                  <c:v>42741.0</c:v>
                </c:pt>
                <c:pt idx="6">
                  <c:v>42744.0</c:v>
                </c:pt>
                <c:pt idx="7">
                  <c:v>42745.0</c:v>
                </c:pt>
                <c:pt idx="8">
                  <c:v>42746.0</c:v>
                </c:pt>
                <c:pt idx="9">
                  <c:v>42747.0</c:v>
                </c:pt>
                <c:pt idx="10">
                  <c:v>42748.0</c:v>
                </c:pt>
                <c:pt idx="11">
                  <c:v>42751.0</c:v>
                </c:pt>
                <c:pt idx="12">
                  <c:v>42752.0</c:v>
                </c:pt>
                <c:pt idx="13">
                  <c:v>42753.0</c:v>
                </c:pt>
                <c:pt idx="14">
                  <c:v>42754.0</c:v>
                </c:pt>
                <c:pt idx="15">
                  <c:v>42755.0</c:v>
                </c:pt>
                <c:pt idx="16">
                  <c:v>42758.0</c:v>
                </c:pt>
                <c:pt idx="17">
                  <c:v>42759.0</c:v>
                </c:pt>
                <c:pt idx="18">
                  <c:v>42760.0</c:v>
                </c:pt>
                <c:pt idx="19">
                  <c:v>42761.0</c:v>
                </c:pt>
                <c:pt idx="20">
                  <c:v>42762.0</c:v>
                </c:pt>
                <c:pt idx="21">
                  <c:v>42765.0</c:v>
                </c:pt>
                <c:pt idx="22">
                  <c:v>42766.0</c:v>
                </c:pt>
                <c:pt idx="23">
                  <c:v>42767.0</c:v>
                </c:pt>
                <c:pt idx="24">
                  <c:v>42768.0</c:v>
                </c:pt>
                <c:pt idx="25">
                  <c:v>42769.0</c:v>
                </c:pt>
                <c:pt idx="26">
                  <c:v>42772.0</c:v>
                </c:pt>
                <c:pt idx="27">
                  <c:v>42773.0</c:v>
                </c:pt>
                <c:pt idx="28">
                  <c:v>42774.0</c:v>
                </c:pt>
                <c:pt idx="29">
                  <c:v>42775.0</c:v>
                </c:pt>
                <c:pt idx="30">
                  <c:v>42776.0</c:v>
                </c:pt>
                <c:pt idx="31">
                  <c:v>42779.0</c:v>
                </c:pt>
                <c:pt idx="32">
                  <c:v>42780.0</c:v>
                </c:pt>
                <c:pt idx="33">
                  <c:v>42781.0</c:v>
                </c:pt>
                <c:pt idx="34">
                  <c:v>42782.0</c:v>
                </c:pt>
                <c:pt idx="35">
                  <c:v>42783.0</c:v>
                </c:pt>
                <c:pt idx="36">
                  <c:v>42786.0</c:v>
                </c:pt>
                <c:pt idx="37">
                  <c:v>42787.0</c:v>
                </c:pt>
                <c:pt idx="38">
                  <c:v>42788.0</c:v>
                </c:pt>
                <c:pt idx="39">
                  <c:v>42789.0</c:v>
                </c:pt>
                <c:pt idx="40">
                  <c:v>42790.0</c:v>
                </c:pt>
                <c:pt idx="41">
                  <c:v>42793.0</c:v>
                </c:pt>
                <c:pt idx="42">
                  <c:v>42794.0</c:v>
                </c:pt>
                <c:pt idx="43">
                  <c:v>42795.0</c:v>
                </c:pt>
                <c:pt idx="44">
                  <c:v>42796.0</c:v>
                </c:pt>
                <c:pt idx="45">
                  <c:v>42797.0</c:v>
                </c:pt>
                <c:pt idx="46">
                  <c:v>42800.0</c:v>
                </c:pt>
                <c:pt idx="47">
                  <c:v>42801.0</c:v>
                </c:pt>
                <c:pt idx="48">
                  <c:v>42802.0</c:v>
                </c:pt>
                <c:pt idx="49">
                  <c:v>42803.0</c:v>
                </c:pt>
                <c:pt idx="50">
                  <c:v>42804.0</c:v>
                </c:pt>
                <c:pt idx="51">
                  <c:v>42807.0</c:v>
                </c:pt>
                <c:pt idx="52">
                  <c:v>42808.0</c:v>
                </c:pt>
                <c:pt idx="53">
                  <c:v>42809.0</c:v>
                </c:pt>
                <c:pt idx="54">
                  <c:v>42810.0</c:v>
                </c:pt>
                <c:pt idx="55">
                  <c:v>42811.0</c:v>
                </c:pt>
                <c:pt idx="56">
                  <c:v>42814.0</c:v>
                </c:pt>
                <c:pt idx="57">
                  <c:v>42815.0</c:v>
                </c:pt>
                <c:pt idx="58">
                  <c:v>42816.0</c:v>
                </c:pt>
                <c:pt idx="59">
                  <c:v>42817.0</c:v>
                </c:pt>
                <c:pt idx="60">
                  <c:v>42818.0</c:v>
                </c:pt>
                <c:pt idx="61">
                  <c:v>42821.0</c:v>
                </c:pt>
                <c:pt idx="62">
                  <c:v>42822.0</c:v>
                </c:pt>
                <c:pt idx="63">
                  <c:v>42823.0</c:v>
                </c:pt>
                <c:pt idx="64">
                  <c:v>42824.0</c:v>
                </c:pt>
                <c:pt idx="65">
                  <c:v>42825.0</c:v>
                </c:pt>
                <c:pt idx="66">
                  <c:v>42828.0</c:v>
                </c:pt>
                <c:pt idx="67">
                  <c:v>42829.0</c:v>
                </c:pt>
                <c:pt idx="68">
                  <c:v>42830.0</c:v>
                </c:pt>
                <c:pt idx="69">
                  <c:v>42831.0</c:v>
                </c:pt>
                <c:pt idx="70">
                  <c:v>42832.0</c:v>
                </c:pt>
                <c:pt idx="71">
                  <c:v>42835.0</c:v>
                </c:pt>
                <c:pt idx="72">
                  <c:v>42836.0</c:v>
                </c:pt>
                <c:pt idx="73">
                  <c:v>42837.0</c:v>
                </c:pt>
                <c:pt idx="74">
                  <c:v>42838.0</c:v>
                </c:pt>
                <c:pt idx="75">
                  <c:v>42839.0</c:v>
                </c:pt>
                <c:pt idx="76">
                  <c:v>42842.0</c:v>
                </c:pt>
                <c:pt idx="77">
                  <c:v>42843.0</c:v>
                </c:pt>
                <c:pt idx="78">
                  <c:v>42844.0</c:v>
                </c:pt>
                <c:pt idx="79">
                  <c:v>42845.0</c:v>
                </c:pt>
                <c:pt idx="80">
                  <c:v>42846.0</c:v>
                </c:pt>
                <c:pt idx="81">
                  <c:v>42849.0</c:v>
                </c:pt>
                <c:pt idx="82">
                  <c:v>42850.0</c:v>
                </c:pt>
                <c:pt idx="83">
                  <c:v>42851.0</c:v>
                </c:pt>
                <c:pt idx="84">
                  <c:v>42852.0</c:v>
                </c:pt>
                <c:pt idx="85">
                  <c:v>42853.0</c:v>
                </c:pt>
                <c:pt idx="86">
                  <c:v>42856.0</c:v>
                </c:pt>
                <c:pt idx="87">
                  <c:v>42857.0</c:v>
                </c:pt>
                <c:pt idx="88">
                  <c:v>42858.0</c:v>
                </c:pt>
                <c:pt idx="89">
                  <c:v>42859.0</c:v>
                </c:pt>
                <c:pt idx="90">
                  <c:v>42860.0</c:v>
                </c:pt>
                <c:pt idx="91">
                  <c:v>42863.0</c:v>
                </c:pt>
                <c:pt idx="92">
                  <c:v>42864.0</c:v>
                </c:pt>
                <c:pt idx="93">
                  <c:v>42865.0</c:v>
                </c:pt>
                <c:pt idx="94">
                  <c:v>42866.0</c:v>
                </c:pt>
                <c:pt idx="95">
                  <c:v>42867.0</c:v>
                </c:pt>
                <c:pt idx="96">
                  <c:v>42870.0</c:v>
                </c:pt>
                <c:pt idx="97">
                  <c:v>42871.0</c:v>
                </c:pt>
                <c:pt idx="98">
                  <c:v>42872.0</c:v>
                </c:pt>
                <c:pt idx="99">
                  <c:v>42873.0</c:v>
                </c:pt>
                <c:pt idx="100">
                  <c:v>42874.0</c:v>
                </c:pt>
                <c:pt idx="101">
                  <c:v>42877.0</c:v>
                </c:pt>
                <c:pt idx="102">
                  <c:v>42878.0</c:v>
                </c:pt>
                <c:pt idx="103">
                  <c:v>42879.0</c:v>
                </c:pt>
                <c:pt idx="104">
                  <c:v>42880.0</c:v>
                </c:pt>
                <c:pt idx="105">
                  <c:v>42881.0</c:v>
                </c:pt>
                <c:pt idx="106">
                  <c:v>42884.0</c:v>
                </c:pt>
                <c:pt idx="107">
                  <c:v>42885.0</c:v>
                </c:pt>
                <c:pt idx="108">
                  <c:v>42886.0</c:v>
                </c:pt>
                <c:pt idx="109">
                  <c:v>42887.0</c:v>
                </c:pt>
                <c:pt idx="110">
                  <c:v>42888.0</c:v>
                </c:pt>
                <c:pt idx="111">
                  <c:v>42891.0</c:v>
                </c:pt>
                <c:pt idx="112">
                  <c:v>42892.0</c:v>
                </c:pt>
                <c:pt idx="113">
                  <c:v>42893.0</c:v>
                </c:pt>
                <c:pt idx="114">
                  <c:v>42894.0</c:v>
                </c:pt>
                <c:pt idx="115">
                  <c:v>42895.0</c:v>
                </c:pt>
                <c:pt idx="116">
                  <c:v>42898.0</c:v>
                </c:pt>
                <c:pt idx="117">
                  <c:v>42899.0</c:v>
                </c:pt>
                <c:pt idx="118">
                  <c:v>42900.0</c:v>
                </c:pt>
                <c:pt idx="119">
                  <c:v>42901.0</c:v>
                </c:pt>
                <c:pt idx="120">
                  <c:v>42902.0</c:v>
                </c:pt>
                <c:pt idx="121">
                  <c:v>42905.0</c:v>
                </c:pt>
                <c:pt idx="122">
                  <c:v>42906.0</c:v>
                </c:pt>
                <c:pt idx="123">
                  <c:v>42907.0</c:v>
                </c:pt>
                <c:pt idx="124">
                  <c:v>42908.0</c:v>
                </c:pt>
                <c:pt idx="125">
                  <c:v>42909.0</c:v>
                </c:pt>
                <c:pt idx="126">
                  <c:v>42912.0</c:v>
                </c:pt>
                <c:pt idx="127">
                  <c:v>42913.0</c:v>
                </c:pt>
                <c:pt idx="128">
                  <c:v>42914.0</c:v>
                </c:pt>
                <c:pt idx="129">
                  <c:v>42915.0</c:v>
                </c:pt>
                <c:pt idx="130">
                  <c:v>42916.0</c:v>
                </c:pt>
                <c:pt idx="131">
                  <c:v>42919.0</c:v>
                </c:pt>
                <c:pt idx="132">
                  <c:v>42920.0</c:v>
                </c:pt>
                <c:pt idx="133">
                  <c:v>42921.0</c:v>
                </c:pt>
                <c:pt idx="134">
                  <c:v>42922.0</c:v>
                </c:pt>
                <c:pt idx="135">
                  <c:v>42923.0</c:v>
                </c:pt>
                <c:pt idx="136">
                  <c:v>42926.0</c:v>
                </c:pt>
                <c:pt idx="137">
                  <c:v>42927.0</c:v>
                </c:pt>
                <c:pt idx="138">
                  <c:v>42928.0</c:v>
                </c:pt>
                <c:pt idx="139">
                  <c:v>42929.0</c:v>
                </c:pt>
                <c:pt idx="140">
                  <c:v>42930.0</c:v>
                </c:pt>
                <c:pt idx="141">
                  <c:v>42933.0</c:v>
                </c:pt>
                <c:pt idx="142">
                  <c:v>42934.0</c:v>
                </c:pt>
                <c:pt idx="143">
                  <c:v>42935.0</c:v>
                </c:pt>
                <c:pt idx="144">
                  <c:v>42936.0</c:v>
                </c:pt>
                <c:pt idx="145">
                  <c:v>42937.0</c:v>
                </c:pt>
                <c:pt idx="146">
                  <c:v>42940.0</c:v>
                </c:pt>
                <c:pt idx="147">
                  <c:v>42941.0</c:v>
                </c:pt>
                <c:pt idx="148">
                  <c:v>42942.0</c:v>
                </c:pt>
                <c:pt idx="149">
                  <c:v>42943.0</c:v>
                </c:pt>
                <c:pt idx="150">
                  <c:v>42944.0</c:v>
                </c:pt>
                <c:pt idx="151">
                  <c:v>42947.0</c:v>
                </c:pt>
                <c:pt idx="152">
                  <c:v>42948.0</c:v>
                </c:pt>
                <c:pt idx="153">
                  <c:v>42949.0</c:v>
                </c:pt>
                <c:pt idx="154">
                  <c:v>42950.0</c:v>
                </c:pt>
                <c:pt idx="155">
                  <c:v>42951.0</c:v>
                </c:pt>
                <c:pt idx="156">
                  <c:v>42954.0</c:v>
                </c:pt>
                <c:pt idx="157">
                  <c:v>42955.0</c:v>
                </c:pt>
                <c:pt idx="158">
                  <c:v>42956.0</c:v>
                </c:pt>
                <c:pt idx="159">
                  <c:v>42957.0</c:v>
                </c:pt>
                <c:pt idx="160">
                  <c:v>42958.0</c:v>
                </c:pt>
                <c:pt idx="161">
                  <c:v>42961.0</c:v>
                </c:pt>
                <c:pt idx="162">
                  <c:v>42962.0</c:v>
                </c:pt>
                <c:pt idx="163">
                  <c:v>42963.0</c:v>
                </c:pt>
                <c:pt idx="164">
                  <c:v>42964.0</c:v>
                </c:pt>
                <c:pt idx="165">
                  <c:v>42965.0</c:v>
                </c:pt>
                <c:pt idx="166">
                  <c:v>42968.0</c:v>
                </c:pt>
                <c:pt idx="167">
                  <c:v>42969.0</c:v>
                </c:pt>
                <c:pt idx="168">
                  <c:v>42970.0</c:v>
                </c:pt>
                <c:pt idx="169">
                  <c:v>42971.0</c:v>
                </c:pt>
                <c:pt idx="170">
                  <c:v>42972.0</c:v>
                </c:pt>
                <c:pt idx="171">
                  <c:v>42975.0</c:v>
                </c:pt>
                <c:pt idx="172">
                  <c:v>42976.0</c:v>
                </c:pt>
                <c:pt idx="173">
                  <c:v>42977.0</c:v>
                </c:pt>
                <c:pt idx="174">
                  <c:v>42978.0</c:v>
                </c:pt>
                <c:pt idx="175">
                  <c:v>42979.0</c:v>
                </c:pt>
                <c:pt idx="176">
                  <c:v>42982.0</c:v>
                </c:pt>
                <c:pt idx="177">
                  <c:v>42983.0</c:v>
                </c:pt>
                <c:pt idx="178">
                  <c:v>42984.0</c:v>
                </c:pt>
                <c:pt idx="179">
                  <c:v>42985.0</c:v>
                </c:pt>
                <c:pt idx="180">
                  <c:v>42986.0</c:v>
                </c:pt>
                <c:pt idx="181">
                  <c:v>42989.0</c:v>
                </c:pt>
                <c:pt idx="182">
                  <c:v>42990.0</c:v>
                </c:pt>
                <c:pt idx="183">
                  <c:v>42991.0</c:v>
                </c:pt>
                <c:pt idx="184">
                  <c:v>42992.0</c:v>
                </c:pt>
                <c:pt idx="185">
                  <c:v>42993.0</c:v>
                </c:pt>
                <c:pt idx="186">
                  <c:v>42996.0</c:v>
                </c:pt>
                <c:pt idx="187">
                  <c:v>42997.0</c:v>
                </c:pt>
                <c:pt idx="188">
                  <c:v>42998.0</c:v>
                </c:pt>
                <c:pt idx="189">
                  <c:v>42999.0</c:v>
                </c:pt>
                <c:pt idx="190">
                  <c:v>43000.0</c:v>
                </c:pt>
                <c:pt idx="191">
                  <c:v>43003.0</c:v>
                </c:pt>
                <c:pt idx="192">
                  <c:v>43004.0</c:v>
                </c:pt>
                <c:pt idx="193">
                  <c:v>43005.0</c:v>
                </c:pt>
                <c:pt idx="194">
                  <c:v>43006.0</c:v>
                </c:pt>
                <c:pt idx="195">
                  <c:v>43007.0</c:v>
                </c:pt>
                <c:pt idx="196">
                  <c:v>43010.0</c:v>
                </c:pt>
                <c:pt idx="197">
                  <c:v>43011.0</c:v>
                </c:pt>
                <c:pt idx="198">
                  <c:v>43012.0</c:v>
                </c:pt>
                <c:pt idx="199">
                  <c:v>43013.0</c:v>
                </c:pt>
                <c:pt idx="200">
                  <c:v>43014.0</c:v>
                </c:pt>
                <c:pt idx="201">
                  <c:v>43017.0</c:v>
                </c:pt>
                <c:pt idx="202">
                  <c:v>43018.0</c:v>
                </c:pt>
                <c:pt idx="203">
                  <c:v>43019.0</c:v>
                </c:pt>
                <c:pt idx="204">
                  <c:v>43020.0</c:v>
                </c:pt>
                <c:pt idx="205">
                  <c:v>43021.0</c:v>
                </c:pt>
                <c:pt idx="206">
                  <c:v>43024.0</c:v>
                </c:pt>
                <c:pt idx="207">
                  <c:v>43025.0</c:v>
                </c:pt>
                <c:pt idx="208">
                  <c:v>43026.0</c:v>
                </c:pt>
                <c:pt idx="209">
                  <c:v>43027.0</c:v>
                </c:pt>
                <c:pt idx="210">
                  <c:v>43028.0</c:v>
                </c:pt>
                <c:pt idx="211">
                  <c:v>43031.0</c:v>
                </c:pt>
                <c:pt idx="212">
                  <c:v>43032.0</c:v>
                </c:pt>
                <c:pt idx="213">
                  <c:v>43033.0</c:v>
                </c:pt>
                <c:pt idx="214">
                  <c:v>43034.0</c:v>
                </c:pt>
                <c:pt idx="215">
                  <c:v>43035.0</c:v>
                </c:pt>
                <c:pt idx="216">
                  <c:v>43038.0</c:v>
                </c:pt>
                <c:pt idx="217">
                  <c:v>43039.0</c:v>
                </c:pt>
                <c:pt idx="218">
                  <c:v>43040.0</c:v>
                </c:pt>
                <c:pt idx="219">
                  <c:v>43041.0</c:v>
                </c:pt>
                <c:pt idx="220">
                  <c:v>43042.0</c:v>
                </c:pt>
                <c:pt idx="221">
                  <c:v>43045.0</c:v>
                </c:pt>
                <c:pt idx="222">
                  <c:v>43046.0</c:v>
                </c:pt>
                <c:pt idx="223">
                  <c:v>43047.0</c:v>
                </c:pt>
                <c:pt idx="224">
                  <c:v>43048.0</c:v>
                </c:pt>
                <c:pt idx="225">
                  <c:v>43049.0</c:v>
                </c:pt>
                <c:pt idx="226">
                  <c:v>43052.0</c:v>
                </c:pt>
                <c:pt idx="227">
                  <c:v>43053.0</c:v>
                </c:pt>
                <c:pt idx="228">
                  <c:v>43054.0</c:v>
                </c:pt>
                <c:pt idx="229">
                  <c:v>43055.0</c:v>
                </c:pt>
                <c:pt idx="230">
                  <c:v>43056.0</c:v>
                </c:pt>
                <c:pt idx="231">
                  <c:v>43059.0</c:v>
                </c:pt>
                <c:pt idx="232">
                  <c:v>43060.0</c:v>
                </c:pt>
                <c:pt idx="233">
                  <c:v>43061.0</c:v>
                </c:pt>
                <c:pt idx="234">
                  <c:v>43062.0</c:v>
                </c:pt>
                <c:pt idx="235">
                  <c:v>43063.0</c:v>
                </c:pt>
                <c:pt idx="236">
                  <c:v>43066.0</c:v>
                </c:pt>
                <c:pt idx="237">
                  <c:v>43067.0</c:v>
                </c:pt>
                <c:pt idx="238">
                  <c:v>43068.0</c:v>
                </c:pt>
                <c:pt idx="239">
                  <c:v>43069.0</c:v>
                </c:pt>
                <c:pt idx="240">
                  <c:v>43070.0</c:v>
                </c:pt>
                <c:pt idx="241">
                  <c:v>43073.0</c:v>
                </c:pt>
                <c:pt idx="242">
                  <c:v>43074.0</c:v>
                </c:pt>
                <c:pt idx="243">
                  <c:v>43075.0</c:v>
                </c:pt>
                <c:pt idx="244">
                  <c:v>43076.0</c:v>
                </c:pt>
                <c:pt idx="245">
                  <c:v>43077.0</c:v>
                </c:pt>
                <c:pt idx="246">
                  <c:v>43080.0</c:v>
                </c:pt>
                <c:pt idx="247">
                  <c:v>43081.0</c:v>
                </c:pt>
                <c:pt idx="248">
                  <c:v>43082.0</c:v>
                </c:pt>
                <c:pt idx="249">
                  <c:v>43083.0</c:v>
                </c:pt>
                <c:pt idx="250">
                  <c:v>43084.0</c:v>
                </c:pt>
                <c:pt idx="251">
                  <c:v>43087.0</c:v>
                </c:pt>
                <c:pt idx="252">
                  <c:v>43088.0</c:v>
                </c:pt>
                <c:pt idx="253">
                  <c:v>43089.0</c:v>
                </c:pt>
                <c:pt idx="254">
                  <c:v>43090.0</c:v>
                </c:pt>
                <c:pt idx="255">
                  <c:v>43091.0</c:v>
                </c:pt>
                <c:pt idx="256">
                  <c:v>43094.0</c:v>
                </c:pt>
                <c:pt idx="257">
                  <c:v>43095.0</c:v>
                </c:pt>
                <c:pt idx="258">
                  <c:v>43096.0</c:v>
                </c:pt>
                <c:pt idx="259">
                  <c:v>43097.0</c:v>
                </c:pt>
                <c:pt idx="260">
                  <c:v>43098.0</c:v>
                </c:pt>
              </c:numCache>
            </c:numRef>
          </c:cat>
          <c:val>
            <c:numRef>
              <c:f>Sheet1!$B$2:$B$262</c:f>
              <c:numCache>
                <c:formatCode>#,##0.000</c:formatCode>
                <c:ptCount val="261"/>
                <c:pt idx="0">
                  <c:v>198.495</c:v>
                </c:pt>
                <c:pt idx="1">
                  <c:v>198.676</c:v>
                </c:pt>
                <c:pt idx="2">
                  <c:v>199.333</c:v>
                </c:pt>
                <c:pt idx="3">
                  <c:v>201.044</c:v>
                </c:pt>
                <c:pt idx="4">
                  <c:v>202.156</c:v>
                </c:pt>
                <c:pt idx="5">
                  <c:v>202.232</c:v>
                </c:pt>
                <c:pt idx="6">
                  <c:v>201.543</c:v>
                </c:pt>
                <c:pt idx="7">
                  <c:v>201.994</c:v>
                </c:pt>
                <c:pt idx="8">
                  <c:v>201.878</c:v>
                </c:pt>
                <c:pt idx="9">
                  <c:v>202.654</c:v>
                </c:pt>
                <c:pt idx="10">
                  <c:v>203.125</c:v>
                </c:pt>
                <c:pt idx="11">
                  <c:v>202.506</c:v>
                </c:pt>
                <c:pt idx="12">
                  <c:v>202.554</c:v>
                </c:pt>
                <c:pt idx="13">
                  <c:v>202.927</c:v>
                </c:pt>
                <c:pt idx="14">
                  <c:v>201.87</c:v>
                </c:pt>
                <c:pt idx="15">
                  <c:v>202.522</c:v>
                </c:pt>
                <c:pt idx="16">
                  <c:v>202.611</c:v>
                </c:pt>
                <c:pt idx="17">
                  <c:v>203.7</c:v>
                </c:pt>
                <c:pt idx="18">
                  <c:v>205.333</c:v>
                </c:pt>
                <c:pt idx="19">
                  <c:v>205.237</c:v>
                </c:pt>
                <c:pt idx="20">
                  <c:v>205.187</c:v>
                </c:pt>
                <c:pt idx="21">
                  <c:v>203.98</c:v>
                </c:pt>
                <c:pt idx="22">
                  <c:v>203.922</c:v>
                </c:pt>
                <c:pt idx="23">
                  <c:v>204.131</c:v>
                </c:pt>
                <c:pt idx="24">
                  <c:v>204.376</c:v>
                </c:pt>
                <c:pt idx="25">
                  <c:v>205.528</c:v>
                </c:pt>
                <c:pt idx="26">
                  <c:v>204.889</c:v>
                </c:pt>
                <c:pt idx="27">
                  <c:v>204.726</c:v>
                </c:pt>
                <c:pt idx="28">
                  <c:v>205.3</c:v>
                </c:pt>
                <c:pt idx="29">
                  <c:v>205.95</c:v>
                </c:pt>
                <c:pt idx="30">
                  <c:v>206.793</c:v>
                </c:pt>
                <c:pt idx="31">
                  <c:v>207.823</c:v>
                </c:pt>
                <c:pt idx="32">
                  <c:v>207.841</c:v>
                </c:pt>
                <c:pt idx="33">
                  <c:v>209.048</c:v>
                </c:pt>
                <c:pt idx="34">
                  <c:v>209.502</c:v>
                </c:pt>
                <c:pt idx="35">
                  <c:v>209.341</c:v>
                </c:pt>
                <c:pt idx="36">
                  <c:v>209.485</c:v>
                </c:pt>
                <c:pt idx="37">
                  <c:v>210.18</c:v>
                </c:pt>
                <c:pt idx="38">
                  <c:v>210.264</c:v>
                </c:pt>
                <c:pt idx="39">
                  <c:v>210.652</c:v>
                </c:pt>
                <c:pt idx="40">
                  <c:v>210.008</c:v>
                </c:pt>
                <c:pt idx="41">
                  <c:v>210.023</c:v>
                </c:pt>
                <c:pt idx="42">
                  <c:v>209.642</c:v>
                </c:pt>
                <c:pt idx="43">
                  <c:v>211.514</c:v>
                </c:pt>
                <c:pt idx="44">
                  <c:v>210.741</c:v>
                </c:pt>
                <c:pt idx="45">
                  <c:v>210.63</c:v>
                </c:pt>
                <c:pt idx="46">
                  <c:v>210.383</c:v>
                </c:pt>
                <c:pt idx="47">
                  <c:v>209.92</c:v>
                </c:pt>
                <c:pt idx="48">
                  <c:v>209.316</c:v>
                </c:pt>
                <c:pt idx="49">
                  <c:v>209.168</c:v>
                </c:pt>
                <c:pt idx="50">
                  <c:v>210.264</c:v>
                </c:pt>
                <c:pt idx="51">
                  <c:v>211.013</c:v>
                </c:pt>
                <c:pt idx="52">
                  <c:v>210.338</c:v>
                </c:pt>
                <c:pt idx="53">
                  <c:v>211.571</c:v>
                </c:pt>
                <c:pt idx="54">
                  <c:v>213.106</c:v>
                </c:pt>
                <c:pt idx="55">
                  <c:v>213.071</c:v>
                </c:pt>
                <c:pt idx="56">
                  <c:v>212.986</c:v>
                </c:pt>
                <c:pt idx="57">
                  <c:v>211.575</c:v>
                </c:pt>
                <c:pt idx="58">
                  <c:v>211.053</c:v>
                </c:pt>
                <c:pt idx="59">
                  <c:v>211.321</c:v>
                </c:pt>
                <c:pt idx="60">
                  <c:v>211.444</c:v>
                </c:pt>
                <c:pt idx="61">
                  <c:v>211.299</c:v>
                </c:pt>
                <c:pt idx="62">
                  <c:v>212.812</c:v>
                </c:pt>
                <c:pt idx="63">
                  <c:v>212.792</c:v>
                </c:pt>
                <c:pt idx="64">
                  <c:v>213.094</c:v>
                </c:pt>
                <c:pt idx="65">
                  <c:v>212.293</c:v>
                </c:pt>
                <c:pt idx="66">
                  <c:v>211.984</c:v>
                </c:pt>
                <c:pt idx="67">
                  <c:v>212.107</c:v>
                </c:pt>
                <c:pt idx="68">
                  <c:v>211.81</c:v>
                </c:pt>
                <c:pt idx="69">
                  <c:v>211.782</c:v>
                </c:pt>
                <c:pt idx="70">
                  <c:v>211.633</c:v>
                </c:pt>
                <c:pt idx="71">
                  <c:v>211.71</c:v>
                </c:pt>
                <c:pt idx="72">
                  <c:v>211.752</c:v>
                </c:pt>
                <c:pt idx="73">
                  <c:v>211.346</c:v>
                </c:pt>
                <c:pt idx="74">
                  <c:v>210.463</c:v>
                </c:pt>
                <c:pt idx="75">
                  <c:v>210.318</c:v>
                </c:pt>
                <c:pt idx="76">
                  <c:v>211.789</c:v>
                </c:pt>
                <c:pt idx="77">
                  <c:v>210.785</c:v>
                </c:pt>
                <c:pt idx="78">
                  <c:v>210.453</c:v>
                </c:pt>
                <c:pt idx="79">
                  <c:v>211.782</c:v>
                </c:pt>
                <c:pt idx="80">
                  <c:v>211.406</c:v>
                </c:pt>
                <c:pt idx="81">
                  <c:v>214.68</c:v>
                </c:pt>
                <c:pt idx="82">
                  <c:v>216.026</c:v>
                </c:pt>
                <c:pt idx="83">
                  <c:v>216.075</c:v>
                </c:pt>
                <c:pt idx="84">
                  <c:v>215.919</c:v>
                </c:pt>
                <c:pt idx="85">
                  <c:v>215.602</c:v>
                </c:pt>
                <c:pt idx="86">
                  <c:v>216.078</c:v>
                </c:pt>
                <c:pt idx="87">
                  <c:v>216.694</c:v>
                </c:pt>
                <c:pt idx="88">
                  <c:v>216.349</c:v>
                </c:pt>
                <c:pt idx="89">
                  <c:v>216.59</c:v>
                </c:pt>
                <c:pt idx="90">
                  <c:v>217.613</c:v>
                </c:pt>
                <c:pt idx="91">
                  <c:v>217.894</c:v>
                </c:pt>
                <c:pt idx="92">
                  <c:v>217.644</c:v>
                </c:pt>
                <c:pt idx="93">
                  <c:v>218.051</c:v>
                </c:pt>
                <c:pt idx="94">
                  <c:v>217.772</c:v>
                </c:pt>
                <c:pt idx="95">
                  <c:v>218.019</c:v>
                </c:pt>
                <c:pt idx="96">
                  <c:v>219.141</c:v>
                </c:pt>
                <c:pt idx="97">
                  <c:v>219.791</c:v>
                </c:pt>
                <c:pt idx="98">
                  <c:v>217.25</c:v>
                </c:pt>
                <c:pt idx="99">
                  <c:v>216.638</c:v>
                </c:pt>
                <c:pt idx="100">
                  <c:v>218.241</c:v>
                </c:pt>
                <c:pt idx="101">
                  <c:v>219.502</c:v>
                </c:pt>
                <c:pt idx="102">
                  <c:v>219.712</c:v>
                </c:pt>
                <c:pt idx="103">
                  <c:v>219.854</c:v>
                </c:pt>
                <c:pt idx="104">
                  <c:v>220.797</c:v>
                </c:pt>
                <c:pt idx="105">
                  <c:v>220.632</c:v>
                </c:pt>
                <c:pt idx="106">
                  <c:v>220.544</c:v>
                </c:pt>
                <c:pt idx="107">
                  <c:v>220.305</c:v>
                </c:pt>
                <c:pt idx="108">
                  <c:v>220.363</c:v>
                </c:pt>
                <c:pt idx="109">
                  <c:v>221.644</c:v>
                </c:pt>
                <c:pt idx="110">
                  <c:v>223.056</c:v>
                </c:pt>
                <c:pt idx="111">
                  <c:v>222.775</c:v>
                </c:pt>
                <c:pt idx="112">
                  <c:v>222.159</c:v>
                </c:pt>
                <c:pt idx="113">
                  <c:v>222.28</c:v>
                </c:pt>
                <c:pt idx="114">
                  <c:v>222.099</c:v>
                </c:pt>
                <c:pt idx="115">
                  <c:v>221.936</c:v>
                </c:pt>
                <c:pt idx="116">
                  <c:v>221.303</c:v>
                </c:pt>
                <c:pt idx="117">
                  <c:v>222.386</c:v>
                </c:pt>
                <c:pt idx="118">
                  <c:v>222.677</c:v>
                </c:pt>
                <c:pt idx="119">
                  <c:v>221.017</c:v>
                </c:pt>
                <c:pt idx="120">
                  <c:v>221.694</c:v>
                </c:pt>
                <c:pt idx="121">
                  <c:v>223.304</c:v>
                </c:pt>
                <c:pt idx="122">
                  <c:v>221.774</c:v>
                </c:pt>
                <c:pt idx="123">
                  <c:v>221.472</c:v>
                </c:pt>
                <c:pt idx="124">
                  <c:v>221.715</c:v>
                </c:pt>
                <c:pt idx="125">
                  <c:v>222.143</c:v>
                </c:pt>
                <c:pt idx="126">
                  <c:v>222.615</c:v>
                </c:pt>
                <c:pt idx="127">
                  <c:v>221.547</c:v>
                </c:pt>
                <c:pt idx="128">
                  <c:v>222.931</c:v>
                </c:pt>
                <c:pt idx="129">
                  <c:v>221.762</c:v>
                </c:pt>
                <c:pt idx="130">
                  <c:v>221.365</c:v>
                </c:pt>
                <c:pt idx="131">
                  <c:v>221.904749319243</c:v>
                </c:pt>
                <c:pt idx="132">
                  <c:v>221.551339199858</c:v>
                </c:pt>
                <c:pt idx="133">
                  <c:v>221.787372286655</c:v>
                </c:pt>
                <c:pt idx="134">
                  <c:v>220.591703898599</c:v>
                </c:pt>
                <c:pt idx="135">
                  <c:v>220.934752013308</c:v>
                </c:pt>
                <c:pt idx="136">
                  <c:v>221.509994193288</c:v>
                </c:pt>
                <c:pt idx="137">
                  <c:v>221.589612217182</c:v>
                </c:pt>
                <c:pt idx="138">
                  <c:v>223.654205888502</c:v>
                </c:pt>
                <c:pt idx="139">
                  <c:v>224.357153115228</c:v>
                </c:pt>
                <c:pt idx="140">
                  <c:v>225.659720535085</c:v>
                </c:pt>
                <c:pt idx="141">
                  <c:v>225.828490582566</c:v>
                </c:pt>
                <c:pt idx="142">
                  <c:v>225.986548643193</c:v>
                </c:pt>
                <c:pt idx="143">
                  <c:v>227.08667800919</c:v>
                </c:pt>
                <c:pt idx="144">
                  <c:v>227.562918172514</c:v>
                </c:pt>
                <c:pt idx="145">
                  <c:v>227.119900026037</c:v>
                </c:pt>
                <c:pt idx="146">
                  <c:v>226.827663919482</c:v>
                </c:pt>
                <c:pt idx="147">
                  <c:v>227.357079097318</c:v>
                </c:pt>
                <c:pt idx="148">
                  <c:v>227.509240141546</c:v>
                </c:pt>
                <c:pt idx="149">
                  <c:v>227.860284259977</c:v>
                </c:pt>
                <c:pt idx="150">
                  <c:v>227.388499108482</c:v>
                </c:pt>
                <c:pt idx="151">
                  <c:v>227.551474153245</c:v>
                </c:pt>
                <c:pt idx="152">
                  <c:v>228.5796524960169</c:v>
                </c:pt>
                <c:pt idx="153">
                  <c:v>228.617869505289</c:v>
                </c:pt>
                <c:pt idx="154">
                  <c:v>228.349851426397</c:v>
                </c:pt>
                <c:pt idx="155">
                  <c:v>228.3399874207</c:v>
                </c:pt>
                <c:pt idx="156">
                  <c:v>228.954727622929</c:v>
                </c:pt>
                <c:pt idx="157">
                  <c:v>228.537617488027</c:v>
                </c:pt>
                <c:pt idx="158">
                  <c:v>227.805800248432</c:v>
                </c:pt>
                <c:pt idx="159">
                  <c:v>225.383951452636</c:v>
                </c:pt>
                <c:pt idx="160">
                  <c:v>224.805795255681</c:v>
                </c:pt>
                <c:pt idx="161">
                  <c:v>226.608447846559</c:v>
                </c:pt>
                <c:pt idx="162">
                  <c:v>226.258819722822</c:v>
                </c:pt>
                <c:pt idx="163">
                  <c:v>226.989497964157</c:v>
                </c:pt>
                <c:pt idx="164">
                  <c:v>225.269778404561</c:v>
                </c:pt>
                <c:pt idx="165">
                  <c:v>224.578089171912</c:v>
                </c:pt>
                <c:pt idx="166">
                  <c:v>224.871353256936</c:v>
                </c:pt>
                <c:pt idx="167">
                  <c:v>226.433539765027</c:v>
                </c:pt>
                <c:pt idx="168">
                  <c:v>226.2141647021369</c:v>
                </c:pt>
                <c:pt idx="169">
                  <c:v>226.139165680593</c:v>
                </c:pt>
                <c:pt idx="170">
                  <c:v>226.727078868828</c:v>
                </c:pt>
                <c:pt idx="171">
                  <c:v>226.902361936265</c:v>
                </c:pt>
                <c:pt idx="172">
                  <c:v>226.700480869247</c:v>
                </c:pt>
                <c:pt idx="173">
                  <c:v>227.149334015309</c:v>
                </c:pt>
                <c:pt idx="174">
                  <c:v>228.423249424091</c:v>
                </c:pt>
                <c:pt idx="175">
                  <c:v>229.14825565799</c:v>
                </c:pt>
                <c:pt idx="176">
                  <c:v>228.702394518383</c:v>
                </c:pt>
                <c:pt idx="177">
                  <c:v>227.852696237586</c:v>
                </c:pt>
                <c:pt idx="178">
                  <c:v>228.281333367735</c:v>
                </c:pt>
                <c:pt idx="179">
                  <c:v>229.059141630773</c:v>
                </c:pt>
                <c:pt idx="180">
                  <c:v>229.085449645837</c:v>
                </c:pt>
                <c:pt idx="181">
                  <c:v>231.085305303047</c:v>
                </c:pt>
                <c:pt idx="182">
                  <c:v>231.818446542651</c:v>
                </c:pt>
                <c:pt idx="183">
                  <c:v>231.598882459648</c:v>
                </c:pt>
                <c:pt idx="184">
                  <c:v>231.304399362265</c:v>
                </c:pt>
                <c:pt idx="185">
                  <c:v>231.815562539634</c:v>
                </c:pt>
                <c:pt idx="186">
                  <c:v>232.3896157161479</c:v>
                </c:pt>
                <c:pt idx="187">
                  <c:v>232.876948871043</c:v>
                </c:pt>
                <c:pt idx="188">
                  <c:v>233.210732985423</c:v>
                </c:pt>
                <c:pt idx="189">
                  <c:v>232.261466677353</c:v>
                </c:pt>
                <c:pt idx="190">
                  <c:v>232.55520877621</c:v>
                </c:pt>
                <c:pt idx="191">
                  <c:v>231.649859488129</c:v>
                </c:pt>
                <c:pt idx="192">
                  <c:v>230.855173224817</c:v>
                </c:pt>
                <c:pt idx="193">
                  <c:v>231.429155413832</c:v>
                </c:pt>
                <c:pt idx="194">
                  <c:v>231.755753514537</c:v>
                </c:pt>
                <c:pt idx="195" formatCode="0.000">
                  <c:v>233.922065065679</c:v>
                </c:pt>
                <c:pt idx="196" formatCode="0.000">
                  <c:v>234.384146829836</c:v>
                </c:pt>
                <c:pt idx="197" formatCode="0.000">
                  <c:v>235.252368688714</c:v>
                </c:pt>
                <c:pt idx="198" formatCode="0.000">
                  <c:v>235.51660012641</c:v>
                </c:pt>
                <c:pt idx="199" formatCode="0.000">
                  <c:v>236.102843172251</c:v>
                </c:pt>
                <c:pt idx="200" formatCode="0.000">
                  <c:v>235.921196056849</c:v>
                </c:pt>
                <c:pt idx="201" formatCode="0.000">
                  <c:v>235.761563117289</c:v>
                </c:pt>
                <c:pt idx="202" formatCode="0.000">
                  <c:v>236.940659905824</c:v>
                </c:pt>
                <c:pt idx="203" formatCode="0.000">
                  <c:v>237.374639233804</c:v>
                </c:pt>
                <c:pt idx="204" formatCode="0.000">
                  <c:v>237.410044563269</c:v>
                </c:pt>
                <c:pt idx="205" formatCode="0.000">
                  <c:v>237.970828455432</c:v>
                </c:pt>
                <c:pt idx="206" formatCode="0.000">
                  <c:v>238.314965780716</c:v>
                </c:pt>
                <c:pt idx="207" formatCode="0.000">
                  <c:v>237.900681880151</c:v>
                </c:pt>
                <c:pt idx="208" formatCode="0.000">
                  <c:v>238.254588548972</c:v>
                </c:pt>
                <c:pt idx="209" formatCode="0.000">
                  <c:v>238.30966316993</c:v>
                </c:pt>
                <c:pt idx="210" formatCode="0.000">
                  <c:v>238.624072496149</c:v>
                </c:pt>
                <c:pt idx="211" formatCode="0.000">
                  <c:v>237.961410750376</c:v>
                </c:pt>
                <c:pt idx="212" formatCode="0.000">
                  <c:v>238.036628876953</c:v>
                </c:pt>
                <c:pt idx="213" formatCode="0.000">
                  <c:v>237.242950010314</c:v>
                </c:pt>
                <c:pt idx="214" formatCode="0.000">
                  <c:v>237.327716465591</c:v>
                </c:pt>
                <c:pt idx="215" formatCode="0.000">
                  <c:v>238.306295558492</c:v>
                </c:pt>
                <c:pt idx="216" formatCode="0.000">
                  <c:v>238.447449715412</c:v>
                </c:pt>
                <c:pt idx="217" formatCode="0.000">
                  <c:v>238.7795350971149</c:v>
                </c:pt>
                <c:pt idx="218" formatCode="0.000">
                  <c:v>239.480582022199</c:v>
                </c:pt>
                <c:pt idx="219" formatCode="0.000">
                  <c:v>239.671187730678</c:v>
                </c:pt>
                <c:pt idx="220" formatCode="0.000">
                  <c:v>239.882780839588</c:v>
                </c:pt>
                <c:pt idx="221" formatCode="0.000">
                  <c:v>240.149561100925</c:v>
                </c:pt>
                <c:pt idx="222" formatCode="0.000">
                  <c:v>240.241351138213</c:v>
                </c:pt>
                <c:pt idx="223" formatCode="0.000">
                  <c:v>240.6539411782</c:v>
                </c:pt>
                <c:pt idx="224" formatCode="0.000">
                  <c:v>239.819077159796</c:v>
                </c:pt>
                <c:pt idx="225" formatCode="0.000">
                  <c:v>239.500508524396</c:v>
                </c:pt>
                <c:pt idx="226" formatCode="0.000">
                  <c:v>238.931481373797</c:v>
                </c:pt>
                <c:pt idx="227" formatCode="0.000">
                  <c:v>238.433685862827</c:v>
                </c:pt>
                <c:pt idx="228" formatCode="0.000">
                  <c:v>237.150517023713</c:v>
                </c:pt>
                <c:pt idx="229" formatCode="0.000">
                  <c:v>239.09046431535</c:v>
                </c:pt>
                <c:pt idx="230" formatCode="0.000">
                  <c:v>239.100107072866</c:v>
                </c:pt>
                <c:pt idx="231" formatCode="0.000">
                  <c:v>239.364810688884</c:v>
                </c:pt>
                <c:pt idx="232" formatCode="0.000">
                  <c:v>240.927759138037</c:v>
                </c:pt>
                <c:pt idx="233" formatCode="0.000">
                  <c:v>241.381000870999</c:v>
                </c:pt>
                <c:pt idx="234" formatCode="0.000">
                  <c:v>241.622972989804</c:v>
                </c:pt>
                <c:pt idx="235" formatCode="0.000">
                  <c:v>242.322542050517</c:v>
                </c:pt>
                <c:pt idx="236" formatCode="0.000">
                  <c:v>241.693725401069</c:v>
                </c:pt>
                <c:pt idx="237" formatCode="0.000">
                  <c:v>242.870687269079</c:v>
                </c:pt>
                <c:pt idx="238" formatCode="0.000">
                  <c:v>242.724451525233</c:v>
                </c:pt>
                <c:pt idx="239" formatCode="0.000">
                  <c:v>243.401881828326</c:v>
                </c:pt>
                <c:pt idx="240" formatCode="0.000">
                  <c:v>242.456236601279</c:v>
                </c:pt>
                <c:pt idx="241" formatCode="0.000">
                  <c:v>242.676452739473</c:v>
                </c:pt>
                <c:pt idx="242" formatCode="0.000">
                  <c:v>241.921583001567</c:v>
                </c:pt>
                <c:pt idx="243" formatCode="0.000">
                  <c:v>240.948232196655</c:v>
                </c:pt>
                <c:pt idx="244" formatCode="0.000">
                  <c:v>241.506113613658</c:v>
                </c:pt>
                <c:pt idx="245" formatCode="0.000">
                  <c:v>242.798329435543</c:v>
                </c:pt>
                <c:pt idx="246" formatCode="0.000">
                  <c:v>243.838198989161</c:v>
                </c:pt>
                <c:pt idx="247" formatCode="0.000">
                  <c:v>243.882046510548</c:v>
                </c:pt>
                <c:pt idx="248" formatCode="0.000">
                  <c:v>244.1446152140609</c:v>
                </c:pt>
                <c:pt idx="249" formatCode="0.000">
                  <c:v>243.5195037523409</c:v>
                </c:pt>
                <c:pt idx="250" formatCode="0.000">
                  <c:v>244.285080173422</c:v>
                </c:pt>
                <c:pt idx="251" formatCode="0.000">
                  <c:v>246.508536370516</c:v>
                </c:pt>
                <c:pt idx="252" formatCode="0.000">
                  <c:v>245.771029222602</c:v>
                </c:pt>
                <c:pt idx="253" formatCode="0.000">
                  <c:v>245.70819557331</c:v>
                </c:pt>
                <c:pt idx="254" formatCode="0.000">
                  <c:v>246.306580978258</c:v>
                </c:pt>
                <c:pt idx="255" formatCode="0.000">
                  <c:v>246.357696219458</c:v>
                </c:pt>
                <c:pt idx="256" formatCode="0.000">
                  <c:v>246.394530193322</c:v>
                </c:pt>
                <c:pt idx="257" formatCode="0.000">
                  <c:v>246.276371770286</c:v>
                </c:pt>
                <c:pt idx="258" formatCode="0.000">
                  <c:v>246.890698180847</c:v>
                </c:pt>
                <c:pt idx="259" formatCode="0.000">
                  <c:v>247.550723700408</c:v>
                </c:pt>
                <c:pt idx="260" formatCode="0.000">
                  <c:v>247.325937345178</c:v>
                </c:pt>
              </c:numCache>
            </c:numRef>
          </c:val>
          <c:smooth val="0"/>
          <c:extLst xmlns:c16r2="http://schemas.microsoft.com/office/drawing/2015/06/chart">
            <c:ext xmlns:c16="http://schemas.microsoft.com/office/drawing/2014/chart" uri="{C3380CC4-5D6E-409C-BE32-E72D297353CC}">
              <c16:uniqueId val="{00000001-E44C-4136-A91B-6C8EBA96DB43}"/>
            </c:ext>
          </c:extLst>
        </c:ser>
        <c:ser>
          <c:idx val="2"/>
          <c:order val="2"/>
          <c:tx>
            <c:strRef>
              <c:f>Sheet1!$D$1</c:f>
              <c:strCache>
                <c:ptCount val="1"/>
                <c:pt idx="0">
                  <c:v>Annotations</c:v>
                </c:pt>
              </c:strCache>
            </c:strRef>
          </c:tx>
          <c:spPr>
            <a:ln>
              <a:noFill/>
            </a:ln>
          </c:spPr>
          <c:marker>
            <c:symbol val="square"/>
            <c:size val="5"/>
            <c:spPr>
              <a:noFill/>
              <a:ln>
                <a:noFill/>
              </a:ln>
            </c:spPr>
          </c:marker>
          <c:cat>
            <c:numRef>
              <c:f>Sheet1!$A$2:$A$262</c:f>
              <c:numCache>
                <c:formatCode>mmm\ dd\,\ yyyy</c:formatCode>
                <c:ptCount val="261"/>
                <c:pt idx="0">
                  <c:v>42734.0</c:v>
                </c:pt>
                <c:pt idx="1">
                  <c:v>42737.0</c:v>
                </c:pt>
                <c:pt idx="2">
                  <c:v>42738.0</c:v>
                </c:pt>
                <c:pt idx="3">
                  <c:v>42739.0</c:v>
                </c:pt>
                <c:pt idx="4">
                  <c:v>42740.0</c:v>
                </c:pt>
                <c:pt idx="5">
                  <c:v>42741.0</c:v>
                </c:pt>
                <c:pt idx="6">
                  <c:v>42744.0</c:v>
                </c:pt>
                <c:pt idx="7">
                  <c:v>42745.0</c:v>
                </c:pt>
                <c:pt idx="8">
                  <c:v>42746.0</c:v>
                </c:pt>
                <c:pt idx="9">
                  <c:v>42747.0</c:v>
                </c:pt>
                <c:pt idx="10">
                  <c:v>42748.0</c:v>
                </c:pt>
                <c:pt idx="11">
                  <c:v>42751.0</c:v>
                </c:pt>
                <c:pt idx="12">
                  <c:v>42752.0</c:v>
                </c:pt>
                <c:pt idx="13">
                  <c:v>42753.0</c:v>
                </c:pt>
                <c:pt idx="14">
                  <c:v>42754.0</c:v>
                </c:pt>
                <c:pt idx="15">
                  <c:v>42755.0</c:v>
                </c:pt>
                <c:pt idx="16">
                  <c:v>42758.0</c:v>
                </c:pt>
                <c:pt idx="17">
                  <c:v>42759.0</c:v>
                </c:pt>
                <c:pt idx="18">
                  <c:v>42760.0</c:v>
                </c:pt>
                <c:pt idx="19">
                  <c:v>42761.0</c:v>
                </c:pt>
                <c:pt idx="20">
                  <c:v>42762.0</c:v>
                </c:pt>
                <c:pt idx="21">
                  <c:v>42765.0</c:v>
                </c:pt>
                <c:pt idx="22">
                  <c:v>42766.0</c:v>
                </c:pt>
                <c:pt idx="23">
                  <c:v>42767.0</c:v>
                </c:pt>
                <c:pt idx="24">
                  <c:v>42768.0</c:v>
                </c:pt>
                <c:pt idx="25">
                  <c:v>42769.0</c:v>
                </c:pt>
                <c:pt idx="26">
                  <c:v>42772.0</c:v>
                </c:pt>
                <c:pt idx="27">
                  <c:v>42773.0</c:v>
                </c:pt>
                <c:pt idx="28">
                  <c:v>42774.0</c:v>
                </c:pt>
                <c:pt idx="29">
                  <c:v>42775.0</c:v>
                </c:pt>
                <c:pt idx="30">
                  <c:v>42776.0</c:v>
                </c:pt>
                <c:pt idx="31">
                  <c:v>42779.0</c:v>
                </c:pt>
                <c:pt idx="32">
                  <c:v>42780.0</c:v>
                </c:pt>
                <c:pt idx="33">
                  <c:v>42781.0</c:v>
                </c:pt>
                <c:pt idx="34">
                  <c:v>42782.0</c:v>
                </c:pt>
                <c:pt idx="35">
                  <c:v>42783.0</c:v>
                </c:pt>
                <c:pt idx="36">
                  <c:v>42786.0</c:v>
                </c:pt>
                <c:pt idx="37">
                  <c:v>42787.0</c:v>
                </c:pt>
                <c:pt idx="38">
                  <c:v>42788.0</c:v>
                </c:pt>
                <c:pt idx="39">
                  <c:v>42789.0</c:v>
                </c:pt>
                <c:pt idx="40">
                  <c:v>42790.0</c:v>
                </c:pt>
                <c:pt idx="41">
                  <c:v>42793.0</c:v>
                </c:pt>
                <c:pt idx="42">
                  <c:v>42794.0</c:v>
                </c:pt>
                <c:pt idx="43">
                  <c:v>42795.0</c:v>
                </c:pt>
                <c:pt idx="44">
                  <c:v>42796.0</c:v>
                </c:pt>
                <c:pt idx="45">
                  <c:v>42797.0</c:v>
                </c:pt>
                <c:pt idx="46">
                  <c:v>42800.0</c:v>
                </c:pt>
                <c:pt idx="47">
                  <c:v>42801.0</c:v>
                </c:pt>
                <c:pt idx="48">
                  <c:v>42802.0</c:v>
                </c:pt>
                <c:pt idx="49">
                  <c:v>42803.0</c:v>
                </c:pt>
                <c:pt idx="50">
                  <c:v>42804.0</c:v>
                </c:pt>
                <c:pt idx="51">
                  <c:v>42807.0</c:v>
                </c:pt>
                <c:pt idx="52">
                  <c:v>42808.0</c:v>
                </c:pt>
                <c:pt idx="53">
                  <c:v>42809.0</c:v>
                </c:pt>
                <c:pt idx="54">
                  <c:v>42810.0</c:v>
                </c:pt>
                <c:pt idx="55">
                  <c:v>42811.0</c:v>
                </c:pt>
                <c:pt idx="56">
                  <c:v>42814.0</c:v>
                </c:pt>
                <c:pt idx="57">
                  <c:v>42815.0</c:v>
                </c:pt>
                <c:pt idx="58">
                  <c:v>42816.0</c:v>
                </c:pt>
                <c:pt idx="59">
                  <c:v>42817.0</c:v>
                </c:pt>
                <c:pt idx="60">
                  <c:v>42818.0</c:v>
                </c:pt>
                <c:pt idx="61">
                  <c:v>42821.0</c:v>
                </c:pt>
                <c:pt idx="62">
                  <c:v>42822.0</c:v>
                </c:pt>
                <c:pt idx="63">
                  <c:v>42823.0</c:v>
                </c:pt>
                <c:pt idx="64">
                  <c:v>42824.0</c:v>
                </c:pt>
                <c:pt idx="65">
                  <c:v>42825.0</c:v>
                </c:pt>
                <c:pt idx="66">
                  <c:v>42828.0</c:v>
                </c:pt>
                <c:pt idx="67">
                  <c:v>42829.0</c:v>
                </c:pt>
                <c:pt idx="68">
                  <c:v>42830.0</c:v>
                </c:pt>
                <c:pt idx="69">
                  <c:v>42831.0</c:v>
                </c:pt>
                <c:pt idx="70">
                  <c:v>42832.0</c:v>
                </c:pt>
                <c:pt idx="71">
                  <c:v>42835.0</c:v>
                </c:pt>
                <c:pt idx="72">
                  <c:v>42836.0</c:v>
                </c:pt>
                <c:pt idx="73">
                  <c:v>42837.0</c:v>
                </c:pt>
                <c:pt idx="74">
                  <c:v>42838.0</c:v>
                </c:pt>
                <c:pt idx="75">
                  <c:v>42839.0</c:v>
                </c:pt>
                <c:pt idx="76">
                  <c:v>42842.0</c:v>
                </c:pt>
                <c:pt idx="77">
                  <c:v>42843.0</c:v>
                </c:pt>
                <c:pt idx="78">
                  <c:v>42844.0</c:v>
                </c:pt>
                <c:pt idx="79">
                  <c:v>42845.0</c:v>
                </c:pt>
                <c:pt idx="80">
                  <c:v>42846.0</c:v>
                </c:pt>
                <c:pt idx="81">
                  <c:v>42849.0</c:v>
                </c:pt>
                <c:pt idx="82">
                  <c:v>42850.0</c:v>
                </c:pt>
                <c:pt idx="83">
                  <c:v>42851.0</c:v>
                </c:pt>
                <c:pt idx="84">
                  <c:v>42852.0</c:v>
                </c:pt>
                <c:pt idx="85">
                  <c:v>42853.0</c:v>
                </c:pt>
                <c:pt idx="86">
                  <c:v>42856.0</c:v>
                </c:pt>
                <c:pt idx="87">
                  <c:v>42857.0</c:v>
                </c:pt>
                <c:pt idx="88">
                  <c:v>42858.0</c:v>
                </c:pt>
                <c:pt idx="89">
                  <c:v>42859.0</c:v>
                </c:pt>
                <c:pt idx="90">
                  <c:v>42860.0</c:v>
                </c:pt>
                <c:pt idx="91">
                  <c:v>42863.0</c:v>
                </c:pt>
                <c:pt idx="92">
                  <c:v>42864.0</c:v>
                </c:pt>
                <c:pt idx="93">
                  <c:v>42865.0</c:v>
                </c:pt>
                <c:pt idx="94">
                  <c:v>42866.0</c:v>
                </c:pt>
                <c:pt idx="95">
                  <c:v>42867.0</c:v>
                </c:pt>
                <c:pt idx="96">
                  <c:v>42870.0</c:v>
                </c:pt>
                <c:pt idx="97">
                  <c:v>42871.0</c:v>
                </c:pt>
                <c:pt idx="98">
                  <c:v>42872.0</c:v>
                </c:pt>
                <c:pt idx="99">
                  <c:v>42873.0</c:v>
                </c:pt>
                <c:pt idx="100">
                  <c:v>42874.0</c:v>
                </c:pt>
                <c:pt idx="101">
                  <c:v>42877.0</c:v>
                </c:pt>
                <c:pt idx="102">
                  <c:v>42878.0</c:v>
                </c:pt>
                <c:pt idx="103">
                  <c:v>42879.0</c:v>
                </c:pt>
                <c:pt idx="104">
                  <c:v>42880.0</c:v>
                </c:pt>
                <c:pt idx="105">
                  <c:v>42881.0</c:v>
                </c:pt>
                <c:pt idx="106">
                  <c:v>42884.0</c:v>
                </c:pt>
                <c:pt idx="107">
                  <c:v>42885.0</c:v>
                </c:pt>
                <c:pt idx="108">
                  <c:v>42886.0</c:v>
                </c:pt>
                <c:pt idx="109">
                  <c:v>42887.0</c:v>
                </c:pt>
                <c:pt idx="110">
                  <c:v>42888.0</c:v>
                </c:pt>
                <c:pt idx="111">
                  <c:v>42891.0</c:v>
                </c:pt>
                <c:pt idx="112">
                  <c:v>42892.0</c:v>
                </c:pt>
                <c:pt idx="113">
                  <c:v>42893.0</c:v>
                </c:pt>
                <c:pt idx="114">
                  <c:v>42894.0</c:v>
                </c:pt>
                <c:pt idx="115">
                  <c:v>42895.0</c:v>
                </c:pt>
                <c:pt idx="116">
                  <c:v>42898.0</c:v>
                </c:pt>
                <c:pt idx="117">
                  <c:v>42899.0</c:v>
                </c:pt>
                <c:pt idx="118">
                  <c:v>42900.0</c:v>
                </c:pt>
                <c:pt idx="119">
                  <c:v>42901.0</c:v>
                </c:pt>
                <c:pt idx="120">
                  <c:v>42902.0</c:v>
                </c:pt>
                <c:pt idx="121">
                  <c:v>42905.0</c:v>
                </c:pt>
                <c:pt idx="122">
                  <c:v>42906.0</c:v>
                </c:pt>
                <c:pt idx="123">
                  <c:v>42907.0</c:v>
                </c:pt>
                <c:pt idx="124">
                  <c:v>42908.0</c:v>
                </c:pt>
                <c:pt idx="125">
                  <c:v>42909.0</c:v>
                </c:pt>
                <c:pt idx="126">
                  <c:v>42912.0</c:v>
                </c:pt>
                <c:pt idx="127">
                  <c:v>42913.0</c:v>
                </c:pt>
                <c:pt idx="128">
                  <c:v>42914.0</c:v>
                </c:pt>
                <c:pt idx="129">
                  <c:v>42915.0</c:v>
                </c:pt>
                <c:pt idx="130">
                  <c:v>42916.0</c:v>
                </c:pt>
                <c:pt idx="131">
                  <c:v>42919.0</c:v>
                </c:pt>
                <c:pt idx="132">
                  <c:v>42920.0</c:v>
                </c:pt>
                <c:pt idx="133">
                  <c:v>42921.0</c:v>
                </c:pt>
                <c:pt idx="134">
                  <c:v>42922.0</c:v>
                </c:pt>
                <c:pt idx="135">
                  <c:v>42923.0</c:v>
                </c:pt>
                <c:pt idx="136">
                  <c:v>42926.0</c:v>
                </c:pt>
                <c:pt idx="137">
                  <c:v>42927.0</c:v>
                </c:pt>
                <c:pt idx="138">
                  <c:v>42928.0</c:v>
                </c:pt>
                <c:pt idx="139">
                  <c:v>42929.0</c:v>
                </c:pt>
                <c:pt idx="140">
                  <c:v>42930.0</c:v>
                </c:pt>
                <c:pt idx="141">
                  <c:v>42933.0</c:v>
                </c:pt>
                <c:pt idx="142">
                  <c:v>42934.0</c:v>
                </c:pt>
                <c:pt idx="143">
                  <c:v>42935.0</c:v>
                </c:pt>
                <c:pt idx="144">
                  <c:v>42936.0</c:v>
                </c:pt>
                <c:pt idx="145">
                  <c:v>42937.0</c:v>
                </c:pt>
                <c:pt idx="146">
                  <c:v>42940.0</c:v>
                </c:pt>
                <c:pt idx="147">
                  <c:v>42941.0</c:v>
                </c:pt>
                <c:pt idx="148">
                  <c:v>42942.0</c:v>
                </c:pt>
                <c:pt idx="149">
                  <c:v>42943.0</c:v>
                </c:pt>
                <c:pt idx="150">
                  <c:v>42944.0</c:v>
                </c:pt>
                <c:pt idx="151">
                  <c:v>42947.0</c:v>
                </c:pt>
                <c:pt idx="152">
                  <c:v>42948.0</c:v>
                </c:pt>
                <c:pt idx="153">
                  <c:v>42949.0</c:v>
                </c:pt>
                <c:pt idx="154">
                  <c:v>42950.0</c:v>
                </c:pt>
                <c:pt idx="155">
                  <c:v>42951.0</c:v>
                </c:pt>
                <c:pt idx="156">
                  <c:v>42954.0</c:v>
                </c:pt>
                <c:pt idx="157">
                  <c:v>42955.0</c:v>
                </c:pt>
                <c:pt idx="158">
                  <c:v>42956.0</c:v>
                </c:pt>
                <c:pt idx="159">
                  <c:v>42957.0</c:v>
                </c:pt>
                <c:pt idx="160">
                  <c:v>42958.0</c:v>
                </c:pt>
                <c:pt idx="161">
                  <c:v>42961.0</c:v>
                </c:pt>
                <c:pt idx="162">
                  <c:v>42962.0</c:v>
                </c:pt>
                <c:pt idx="163">
                  <c:v>42963.0</c:v>
                </c:pt>
                <c:pt idx="164">
                  <c:v>42964.0</c:v>
                </c:pt>
                <c:pt idx="165">
                  <c:v>42965.0</c:v>
                </c:pt>
                <c:pt idx="166">
                  <c:v>42968.0</c:v>
                </c:pt>
                <c:pt idx="167">
                  <c:v>42969.0</c:v>
                </c:pt>
                <c:pt idx="168">
                  <c:v>42970.0</c:v>
                </c:pt>
                <c:pt idx="169">
                  <c:v>42971.0</c:v>
                </c:pt>
                <c:pt idx="170">
                  <c:v>42972.0</c:v>
                </c:pt>
                <c:pt idx="171">
                  <c:v>42975.0</c:v>
                </c:pt>
                <c:pt idx="172">
                  <c:v>42976.0</c:v>
                </c:pt>
                <c:pt idx="173">
                  <c:v>42977.0</c:v>
                </c:pt>
                <c:pt idx="174">
                  <c:v>42978.0</c:v>
                </c:pt>
                <c:pt idx="175">
                  <c:v>42979.0</c:v>
                </c:pt>
                <c:pt idx="176">
                  <c:v>42982.0</c:v>
                </c:pt>
                <c:pt idx="177">
                  <c:v>42983.0</c:v>
                </c:pt>
                <c:pt idx="178">
                  <c:v>42984.0</c:v>
                </c:pt>
                <c:pt idx="179">
                  <c:v>42985.0</c:v>
                </c:pt>
                <c:pt idx="180">
                  <c:v>42986.0</c:v>
                </c:pt>
                <c:pt idx="181">
                  <c:v>42989.0</c:v>
                </c:pt>
                <c:pt idx="182">
                  <c:v>42990.0</c:v>
                </c:pt>
                <c:pt idx="183">
                  <c:v>42991.0</c:v>
                </c:pt>
                <c:pt idx="184">
                  <c:v>42992.0</c:v>
                </c:pt>
                <c:pt idx="185">
                  <c:v>42993.0</c:v>
                </c:pt>
                <c:pt idx="186">
                  <c:v>42996.0</c:v>
                </c:pt>
                <c:pt idx="187">
                  <c:v>42997.0</c:v>
                </c:pt>
                <c:pt idx="188">
                  <c:v>42998.0</c:v>
                </c:pt>
                <c:pt idx="189">
                  <c:v>42999.0</c:v>
                </c:pt>
                <c:pt idx="190">
                  <c:v>43000.0</c:v>
                </c:pt>
                <c:pt idx="191">
                  <c:v>43003.0</c:v>
                </c:pt>
                <c:pt idx="192">
                  <c:v>43004.0</c:v>
                </c:pt>
                <c:pt idx="193">
                  <c:v>43005.0</c:v>
                </c:pt>
                <c:pt idx="194">
                  <c:v>43006.0</c:v>
                </c:pt>
                <c:pt idx="195">
                  <c:v>43007.0</c:v>
                </c:pt>
                <c:pt idx="196">
                  <c:v>43010.0</c:v>
                </c:pt>
                <c:pt idx="197">
                  <c:v>43011.0</c:v>
                </c:pt>
                <c:pt idx="198">
                  <c:v>43012.0</c:v>
                </c:pt>
                <c:pt idx="199">
                  <c:v>43013.0</c:v>
                </c:pt>
                <c:pt idx="200">
                  <c:v>43014.0</c:v>
                </c:pt>
                <c:pt idx="201">
                  <c:v>43017.0</c:v>
                </c:pt>
                <c:pt idx="202">
                  <c:v>43018.0</c:v>
                </c:pt>
                <c:pt idx="203">
                  <c:v>43019.0</c:v>
                </c:pt>
                <c:pt idx="204">
                  <c:v>43020.0</c:v>
                </c:pt>
                <c:pt idx="205">
                  <c:v>43021.0</c:v>
                </c:pt>
                <c:pt idx="206">
                  <c:v>43024.0</c:v>
                </c:pt>
                <c:pt idx="207">
                  <c:v>43025.0</c:v>
                </c:pt>
                <c:pt idx="208">
                  <c:v>43026.0</c:v>
                </c:pt>
                <c:pt idx="209">
                  <c:v>43027.0</c:v>
                </c:pt>
                <c:pt idx="210">
                  <c:v>43028.0</c:v>
                </c:pt>
                <c:pt idx="211">
                  <c:v>43031.0</c:v>
                </c:pt>
                <c:pt idx="212">
                  <c:v>43032.0</c:v>
                </c:pt>
                <c:pt idx="213">
                  <c:v>43033.0</c:v>
                </c:pt>
                <c:pt idx="214">
                  <c:v>43034.0</c:v>
                </c:pt>
                <c:pt idx="215">
                  <c:v>43035.0</c:v>
                </c:pt>
                <c:pt idx="216">
                  <c:v>43038.0</c:v>
                </c:pt>
                <c:pt idx="217">
                  <c:v>43039.0</c:v>
                </c:pt>
                <c:pt idx="218">
                  <c:v>43040.0</c:v>
                </c:pt>
                <c:pt idx="219">
                  <c:v>43041.0</c:v>
                </c:pt>
                <c:pt idx="220">
                  <c:v>43042.0</c:v>
                </c:pt>
                <c:pt idx="221">
                  <c:v>43045.0</c:v>
                </c:pt>
                <c:pt idx="222">
                  <c:v>43046.0</c:v>
                </c:pt>
                <c:pt idx="223">
                  <c:v>43047.0</c:v>
                </c:pt>
                <c:pt idx="224">
                  <c:v>43048.0</c:v>
                </c:pt>
                <c:pt idx="225">
                  <c:v>43049.0</c:v>
                </c:pt>
                <c:pt idx="226">
                  <c:v>43052.0</c:v>
                </c:pt>
                <c:pt idx="227">
                  <c:v>43053.0</c:v>
                </c:pt>
                <c:pt idx="228">
                  <c:v>43054.0</c:v>
                </c:pt>
                <c:pt idx="229">
                  <c:v>43055.0</c:v>
                </c:pt>
                <c:pt idx="230">
                  <c:v>43056.0</c:v>
                </c:pt>
                <c:pt idx="231">
                  <c:v>43059.0</c:v>
                </c:pt>
                <c:pt idx="232">
                  <c:v>43060.0</c:v>
                </c:pt>
                <c:pt idx="233">
                  <c:v>43061.0</c:v>
                </c:pt>
                <c:pt idx="234">
                  <c:v>43062.0</c:v>
                </c:pt>
                <c:pt idx="235">
                  <c:v>43063.0</c:v>
                </c:pt>
                <c:pt idx="236">
                  <c:v>43066.0</c:v>
                </c:pt>
                <c:pt idx="237">
                  <c:v>43067.0</c:v>
                </c:pt>
                <c:pt idx="238">
                  <c:v>43068.0</c:v>
                </c:pt>
                <c:pt idx="239">
                  <c:v>43069.0</c:v>
                </c:pt>
                <c:pt idx="240">
                  <c:v>43070.0</c:v>
                </c:pt>
                <c:pt idx="241">
                  <c:v>43073.0</c:v>
                </c:pt>
                <c:pt idx="242">
                  <c:v>43074.0</c:v>
                </c:pt>
                <c:pt idx="243">
                  <c:v>43075.0</c:v>
                </c:pt>
                <c:pt idx="244">
                  <c:v>43076.0</c:v>
                </c:pt>
                <c:pt idx="245">
                  <c:v>43077.0</c:v>
                </c:pt>
                <c:pt idx="246">
                  <c:v>43080.0</c:v>
                </c:pt>
                <c:pt idx="247">
                  <c:v>43081.0</c:v>
                </c:pt>
                <c:pt idx="248">
                  <c:v>43082.0</c:v>
                </c:pt>
                <c:pt idx="249">
                  <c:v>43083.0</c:v>
                </c:pt>
                <c:pt idx="250">
                  <c:v>43084.0</c:v>
                </c:pt>
                <c:pt idx="251">
                  <c:v>43087.0</c:v>
                </c:pt>
                <c:pt idx="252">
                  <c:v>43088.0</c:v>
                </c:pt>
                <c:pt idx="253">
                  <c:v>43089.0</c:v>
                </c:pt>
                <c:pt idx="254">
                  <c:v>43090.0</c:v>
                </c:pt>
                <c:pt idx="255">
                  <c:v>43091.0</c:v>
                </c:pt>
                <c:pt idx="256">
                  <c:v>43094.0</c:v>
                </c:pt>
                <c:pt idx="257">
                  <c:v>43095.0</c:v>
                </c:pt>
                <c:pt idx="258">
                  <c:v>43096.0</c:v>
                </c:pt>
                <c:pt idx="259">
                  <c:v>43097.0</c:v>
                </c:pt>
                <c:pt idx="260">
                  <c:v>43098.0</c:v>
                </c:pt>
              </c:numCache>
            </c:numRef>
          </c:cat>
          <c:val>
            <c:numRef>
              <c:f>Sheet1!$D$2:$D$262</c:f>
              <c:numCache>
                <c:formatCode>General</c:formatCode>
                <c:ptCount val="261"/>
                <c:pt idx="11" formatCode="#,##0.000">
                  <c:v>202.506</c:v>
                </c:pt>
                <c:pt idx="27" formatCode="#,##0.000">
                  <c:v>204.73</c:v>
                </c:pt>
                <c:pt idx="53" formatCode="#,##0.000">
                  <c:v>211.57</c:v>
                </c:pt>
                <c:pt idx="62" formatCode="#,##0.000">
                  <c:v>212.81</c:v>
                </c:pt>
                <c:pt idx="84" formatCode="#,##0.000">
                  <c:v>215.92</c:v>
                </c:pt>
                <c:pt idx="110" formatCode="#,##0.000">
                  <c:v>223.06</c:v>
                </c:pt>
                <c:pt idx="130" formatCode="#,##0.000">
                  <c:v>221.37</c:v>
                </c:pt>
                <c:pt idx="151" formatCode="#,##0.00">
                  <c:v>227.551474153245</c:v>
                </c:pt>
                <c:pt idx="162" formatCode="#,##0.00">
                  <c:v>226.258819722822</c:v>
                </c:pt>
                <c:pt idx="179" formatCode="#,##0.00">
                  <c:v>229.059141630773</c:v>
                </c:pt>
                <c:pt idx="190" formatCode="#,##0.00">
                  <c:v>0.0</c:v>
                </c:pt>
                <c:pt idx="194" formatCode="#,##0.00">
                  <c:v>0.0</c:v>
                </c:pt>
                <c:pt idx="195" formatCode="0.000">
                  <c:v>0.0</c:v>
                </c:pt>
                <c:pt idx="196" formatCode="#,##0.00">
                  <c:v>234.384146829836</c:v>
                </c:pt>
                <c:pt idx="213" formatCode="#,##0.00">
                  <c:v>237.242950010314</c:v>
                </c:pt>
                <c:pt idx="233" formatCode="#,##0.00">
                  <c:v>241.381000870999</c:v>
                </c:pt>
                <c:pt idx="238" formatCode="#,##0.00">
                  <c:v>242.724451525233</c:v>
                </c:pt>
                <c:pt idx="245" formatCode="#,##0.00">
                  <c:v>242.798329435543</c:v>
                </c:pt>
                <c:pt idx="255" formatCode="#,##0.00">
                  <c:v>246.357696219458</c:v>
                </c:pt>
              </c:numCache>
            </c:numRef>
          </c:val>
          <c:smooth val="0"/>
          <c:extLst xmlns:c16r2="http://schemas.microsoft.com/office/drawing/2015/06/chart">
            <c:ext xmlns:c16="http://schemas.microsoft.com/office/drawing/2014/chart" uri="{C3380CC4-5D6E-409C-BE32-E72D297353CC}">
              <c16:uniqueId val="{00000002-E44C-4136-A91B-6C8EBA96DB43}"/>
            </c:ext>
          </c:extLst>
        </c:ser>
        <c:dLbls>
          <c:showLegendKey val="0"/>
          <c:showVal val="0"/>
          <c:showCatName val="0"/>
          <c:showSerName val="0"/>
          <c:showPercent val="0"/>
          <c:showBubbleSize val="0"/>
        </c:dLbls>
        <c:marker val="1"/>
        <c:smooth val="0"/>
        <c:axId val="2085065864"/>
        <c:axId val="2085070552"/>
      </c:lineChart>
      <c:dateAx>
        <c:axId val="2085065864"/>
        <c:scaling>
          <c:orientation val="minMax"/>
          <c:max val="43100.0"/>
          <c:min val="42734.0"/>
        </c:scaling>
        <c:delete val="0"/>
        <c:axPos val="b"/>
        <c:numFmt formatCode="mmm\-yyyy" sourceLinked="0"/>
        <c:majorTickMark val="none"/>
        <c:minorTickMark val="none"/>
        <c:tickLblPos val="nextTo"/>
        <c:txPr>
          <a:bodyPr/>
          <a:lstStyle/>
          <a:p>
            <a:pPr>
              <a:defRPr sz="1000"/>
            </a:pPr>
            <a:endParaRPr lang="en-US"/>
          </a:p>
        </c:txPr>
        <c:crossAx val="2085070552"/>
        <c:crosses val="autoZero"/>
        <c:auto val="1"/>
        <c:lblOffset val="100"/>
        <c:baseTimeUnit val="days"/>
        <c:majorUnit val="3.0"/>
        <c:majorTimeUnit val="months"/>
      </c:dateAx>
      <c:valAx>
        <c:axId val="2085070552"/>
        <c:scaling>
          <c:orientation val="minMax"/>
          <c:max val="260.0"/>
          <c:min val="150.0"/>
        </c:scaling>
        <c:delete val="0"/>
        <c:axPos val="l"/>
        <c:numFmt formatCode="#,##0" sourceLinked="0"/>
        <c:majorTickMark val="none"/>
        <c:minorTickMark val="none"/>
        <c:tickLblPos val="nextTo"/>
        <c:txPr>
          <a:bodyPr/>
          <a:lstStyle/>
          <a:p>
            <a:pPr>
              <a:defRPr sz="1000"/>
            </a:pPr>
            <a:endParaRPr lang="en-US"/>
          </a:p>
        </c:txPr>
        <c:crossAx val="2085065864"/>
        <c:crosses val="autoZero"/>
        <c:crossBetween val="midCat"/>
        <c:majorUnit val="10.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100" b="0" dirty="0">
                <a:solidFill>
                  <a:srgbClr val="35627D"/>
                </a:solidFill>
                <a:effectLst/>
              </a:rPr>
              <a:t>Growth of Wealth: The Relationship between Risk and Return</a:t>
            </a:r>
          </a:p>
        </c:rich>
      </c:tx>
      <c:layout>
        <c:manualLayout>
          <c:xMode val="edge"/>
          <c:yMode val="edge"/>
          <c:x val="0.0112633565697939"/>
          <c:y val="0.0149242117856555"/>
        </c:manualLayout>
      </c:layout>
      <c:overlay val="1"/>
    </c:title>
    <c:autoTitleDeleted val="0"/>
    <c:plotArea>
      <c:layout>
        <c:manualLayout>
          <c:layoutTarget val="inner"/>
          <c:xMode val="edge"/>
          <c:yMode val="edge"/>
          <c:x val="0.115638585529443"/>
          <c:y val="0.187932627914236"/>
          <c:w val="0.69184307631359"/>
          <c:h val="0.633635296994152"/>
        </c:manualLayout>
      </c:layout>
      <c:lineChart>
        <c:grouping val="standard"/>
        <c:varyColors val="0"/>
        <c:ser>
          <c:idx val="0"/>
          <c:order val="0"/>
          <c:tx>
            <c:strRef>
              <c:f>Sheet1!$B$1</c:f>
              <c:strCache>
                <c:ptCount val="1"/>
                <c:pt idx="0">
                  <c:v>MSCI All Country World Index (gross div.)</c:v>
                </c:pt>
              </c:strCache>
            </c:strRef>
          </c:tx>
          <c:spPr>
            <a:ln>
              <a:solidFill>
                <a:srgbClr val="35627D"/>
              </a:solidFill>
            </a:ln>
          </c:spPr>
          <c:marker>
            <c:symbol val="none"/>
          </c:marker>
          <c:cat>
            <c:numRef>
              <c:f>Sheet1!$A$2:$A$361</c:f>
              <c:numCache>
                <c:formatCode>mm/yyyy</c:formatCode>
                <c:ptCount val="360"/>
                <c:pt idx="0">
                  <c:v>32173.0</c:v>
                </c:pt>
                <c:pt idx="1">
                  <c:v>32202.0</c:v>
                </c:pt>
                <c:pt idx="2">
                  <c:v>32233.0</c:v>
                </c:pt>
                <c:pt idx="3">
                  <c:v>32263.0</c:v>
                </c:pt>
                <c:pt idx="4">
                  <c:v>32294.0</c:v>
                </c:pt>
                <c:pt idx="5">
                  <c:v>32324.0</c:v>
                </c:pt>
                <c:pt idx="6">
                  <c:v>32355.0</c:v>
                </c:pt>
                <c:pt idx="7">
                  <c:v>32386.0</c:v>
                </c:pt>
                <c:pt idx="8">
                  <c:v>32416.0</c:v>
                </c:pt>
                <c:pt idx="9">
                  <c:v>32447.0</c:v>
                </c:pt>
                <c:pt idx="10">
                  <c:v>32477.0</c:v>
                </c:pt>
                <c:pt idx="11">
                  <c:v>32508.0</c:v>
                </c:pt>
                <c:pt idx="12">
                  <c:v>32539.0</c:v>
                </c:pt>
                <c:pt idx="13">
                  <c:v>32567.0</c:v>
                </c:pt>
                <c:pt idx="14">
                  <c:v>32598.0</c:v>
                </c:pt>
                <c:pt idx="15">
                  <c:v>32628.0</c:v>
                </c:pt>
                <c:pt idx="16">
                  <c:v>32659.0</c:v>
                </c:pt>
                <c:pt idx="17">
                  <c:v>32689.0</c:v>
                </c:pt>
                <c:pt idx="18">
                  <c:v>32720.0</c:v>
                </c:pt>
                <c:pt idx="19">
                  <c:v>32751.0</c:v>
                </c:pt>
                <c:pt idx="20">
                  <c:v>32781.0</c:v>
                </c:pt>
                <c:pt idx="21">
                  <c:v>32812.0</c:v>
                </c:pt>
                <c:pt idx="22">
                  <c:v>32842.0</c:v>
                </c:pt>
                <c:pt idx="23">
                  <c:v>32873.0</c:v>
                </c:pt>
                <c:pt idx="24">
                  <c:v>32904.0</c:v>
                </c:pt>
                <c:pt idx="25">
                  <c:v>32932.0</c:v>
                </c:pt>
                <c:pt idx="26">
                  <c:v>32963.0</c:v>
                </c:pt>
                <c:pt idx="27">
                  <c:v>32993.0</c:v>
                </c:pt>
                <c:pt idx="28">
                  <c:v>33024.0</c:v>
                </c:pt>
                <c:pt idx="29">
                  <c:v>33054.0</c:v>
                </c:pt>
                <c:pt idx="30">
                  <c:v>33085.0</c:v>
                </c:pt>
                <c:pt idx="31">
                  <c:v>33116.0</c:v>
                </c:pt>
                <c:pt idx="32">
                  <c:v>33146.0</c:v>
                </c:pt>
                <c:pt idx="33">
                  <c:v>33177.0</c:v>
                </c:pt>
                <c:pt idx="34">
                  <c:v>33207.0</c:v>
                </c:pt>
                <c:pt idx="35">
                  <c:v>33238.0</c:v>
                </c:pt>
                <c:pt idx="36">
                  <c:v>33269.0</c:v>
                </c:pt>
                <c:pt idx="37">
                  <c:v>33297.0</c:v>
                </c:pt>
                <c:pt idx="38">
                  <c:v>33328.0</c:v>
                </c:pt>
                <c:pt idx="39">
                  <c:v>33358.0</c:v>
                </c:pt>
                <c:pt idx="40">
                  <c:v>33389.0</c:v>
                </c:pt>
                <c:pt idx="41">
                  <c:v>33419.0</c:v>
                </c:pt>
                <c:pt idx="42">
                  <c:v>33450.0</c:v>
                </c:pt>
                <c:pt idx="43">
                  <c:v>33481.0</c:v>
                </c:pt>
                <c:pt idx="44">
                  <c:v>33511.0</c:v>
                </c:pt>
                <c:pt idx="45">
                  <c:v>33542.0</c:v>
                </c:pt>
                <c:pt idx="46">
                  <c:v>33572.0</c:v>
                </c:pt>
                <c:pt idx="47">
                  <c:v>33603.0</c:v>
                </c:pt>
                <c:pt idx="48">
                  <c:v>33634.0</c:v>
                </c:pt>
                <c:pt idx="49">
                  <c:v>33663.0</c:v>
                </c:pt>
                <c:pt idx="50">
                  <c:v>33694.0</c:v>
                </c:pt>
                <c:pt idx="51">
                  <c:v>33724.0</c:v>
                </c:pt>
                <c:pt idx="52">
                  <c:v>33755.0</c:v>
                </c:pt>
                <c:pt idx="53">
                  <c:v>33785.0</c:v>
                </c:pt>
                <c:pt idx="54">
                  <c:v>33816.0</c:v>
                </c:pt>
                <c:pt idx="55">
                  <c:v>33847.0</c:v>
                </c:pt>
                <c:pt idx="56">
                  <c:v>33877.0</c:v>
                </c:pt>
                <c:pt idx="57">
                  <c:v>33908.0</c:v>
                </c:pt>
                <c:pt idx="58">
                  <c:v>33938.0</c:v>
                </c:pt>
                <c:pt idx="59">
                  <c:v>33969.0</c:v>
                </c:pt>
                <c:pt idx="60">
                  <c:v>34000.0</c:v>
                </c:pt>
                <c:pt idx="61">
                  <c:v>34028.0</c:v>
                </c:pt>
                <c:pt idx="62">
                  <c:v>34059.0</c:v>
                </c:pt>
                <c:pt idx="63">
                  <c:v>34089.0</c:v>
                </c:pt>
                <c:pt idx="64">
                  <c:v>34120.0</c:v>
                </c:pt>
                <c:pt idx="65">
                  <c:v>34150.0</c:v>
                </c:pt>
                <c:pt idx="66">
                  <c:v>34181.0</c:v>
                </c:pt>
                <c:pt idx="67">
                  <c:v>34212.0</c:v>
                </c:pt>
                <c:pt idx="68">
                  <c:v>34242.0</c:v>
                </c:pt>
                <c:pt idx="69">
                  <c:v>34273.0</c:v>
                </c:pt>
                <c:pt idx="70">
                  <c:v>34303.0</c:v>
                </c:pt>
                <c:pt idx="71">
                  <c:v>34334.0</c:v>
                </c:pt>
                <c:pt idx="72">
                  <c:v>34365.0</c:v>
                </c:pt>
                <c:pt idx="73">
                  <c:v>34393.0</c:v>
                </c:pt>
                <c:pt idx="74">
                  <c:v>34424.0</c:v>
                </c:pt>
                <c:pt idx="75">
                  <c:v>34454.0</c:v>
                </c:pt>
                <c:pt idx="76">
                  <c:v>34485.0</c:v>
                </c:pt>
                <c:pt idx="77">
                  <c:v>34515.0</c:v>
                </c:pt>
                <c:pt idx="78">
                  <c:v>34546.0</c:v>
                </c:pt>
                <c:pt idx="79">
                  <c:v>34577.0</c:v>
                </c:pt>
                <c:pt idx="80">
                  <c:v>34607.0</c:v>
                </c:pt>
                <c:pt idx="81">
                  <c:v>34638.0</c:v>
                </c:pt>
                <c:pt idx="82">
                  <c:v>34668.0</c:v>
                </c:pt>
                <c:pt idx="83">
                  <c:v>34699.0</c:v>
                </c:pt>
                <c:pt idx="84">
                  <c:v>34730.0</c:v>
                </c:pt>
                <c:pt idx="85">
                  <c:v>34758.0</c:v>
                </c:pt>
                <c:pt idx="86">
                  <c:v>34789.0</c:v>
                </c:pt>
                <c:pt idx="87">
                  <c:v>34819.0</c:v>
                </c:pt>
                <c:pt idx="88">
                  <c:v>34850.0</c:v>
                </c:pt>
                <c:pt idx="89">
                  <c:v>34880.0</c:v>
                </c:pt>
                <c:pt idx="90">
                  <c:v>34911.0</c:v>
                </c:pt>
                <c:pt idx="91">
                  <c:v>34942.0</c:v>
                </c:pt>
                <c:pt idx="92">
                  <c:v>34972.0</c:v>
                </c:pt>
                <c:pt idx="93">
                  <c:v>35003.0</c:v>
                </c:pt>
                <c:pt idx="94">
                  <c:v>35033.0</c:v>
                </c:pt>
                <c:pt idx="95">
                  <c:v>35064.0</c:v>
                </c:pt>
                <c:pt idx="96">
                  <c:v>35095.0</c:v>
                </c:pt>
                <c:pt idx="97">
                  <c:v>35124.0</c:v>
                </c:pt>
                <c:pt idx="98">
                  <c:v>35155.0</c:v>
                </c:pt>
                <c:pt idx="99">
                  <c:v>35185.0</c:v>
                </c:pt>
                <c:pt idx="100">
                  <c:v>35216.0</c:v>
                </c:pt>
                <c:pt idx="101">
                  <c:v>35246.0</c:v>
                </c:pt>
                <c:pt idx="102">
                  <c:v>35277.0</c:v>
                </c:pt>
                <c:pt idx="103">
                  <c:v>35308.0</c:v>
                </c:pt>
                <c:pt idx="104">
                  <c:v>35338.0</c:v>
                </c:pt>
                <c:pt idx="105">
                  <c:v>35369.0</c:v>
                </c:pt>
                <c:pt idx="106">
                  <c:v>35399.0</c:v>
                </c:pt>
                <c:pt idx="107">
                  <c:v>35430.0</c:v>
                </c:pt>
                <c:pt idx="108">
                  <c:v>35461.0</c:v>
                </c:pt>
                <c:pt idx="109">
                  <c:v>35489.0</c:v>
                </c:pt>
                <c:pt idx="110">
                  <c:v>35520.0</c:v>
                </c:pt>
                <c:pt idx="111">
                  <c:v>35550.0</c:v>
                </c:pt>
                <c:pt idx="112">
                  <c:v>35581.0</c:v>
                </c:pt>
                <c:pt idx="113">
                  <c:v>35611.0</c:v>
                </c:pt>
                <c:pt idx="114">
                  <c:v>35642.0</c:v>
                </c:pt>
                <c:pt idx="115">
                  <c:v>35673.0</c:v>
                </c:pt>
                <c:pt idx="116">
                  <c:v>35703.0</c:v>
                </c:pt>
                <c:pt idx="117">
                  <c:v>35734.0</c:v>
                </c:pt>
                <c:pt idx="118">
                  <c:v>35764.0</c:v>
                </c:pt>
                <c:pt idx="119">
                  <c:v>35795.0</c:v>
                </c:pt>
                <c:pt idx="120">
                  <c:v>35826.0</c:v>
                </c:pt>
                <c:pt idx="121">
                  <c:v>35854.0</c:v>
                </c:pt>
                <c:pt idx="122">
                  <c:v>35885.0</c:v>
                </c:pt>
                <c:pt idx="123">
                  <c:v>35915.0</c:v>
                </c:pt>
                <c:pt idx="124">
                  <c:v>35946.0</c:v>
                </c:pt>
                <c:pt idx="125">
                  <c:v>35976.0</c:v>
                </c:pt>
                <c:pt idx="126">
                  <c:v>36007.0</c:v>
                </c:pt>
                <c:pt idx="127">
                  <c:v>36038.0</c:v>
                </c:pt>
                <c:pt idx="128">
                  <c:v>36068.0</c:v>
                </c:pt>
                <c:pt idx="129">
                  <c:v>36099.0</c:v>
                </c:pt>
                <c:pt idx="130">
                  <c:v>36129.0</c:v>
                </c:pt>
                <c:pt idx="131">
                  <c:v>36160.0</c:v>
                </c:pt>
                <c:pt idx="132">
                  <c:v>36191.0</c:v>
                </c:pt>
                <c:pt idx="133">
                  <c:v>36219.0</c:v>
                </c:pt>
                <c:pt idx="134">
                  <c:v>36250.0</c:v>
                </c:pt>
                <c:pt idx="135">
                  <c:v>36280.0</c:v>
                </c:pt>
                <c:pt idx="136">
                  <c:v>36311.0</c:v>
                </c:pt>
                <c:pt idx="137">
                  <c:v>36341.0</c:v>
                </c:pt>
                <c:pt idx="138">
                  <c:v>36372.0</c:v>
                </c:pt>
                <c:pt idx="139">
                  <c:v>36403.0</c:v>
                </c:pt>
                <c:pt idx="140">
                  <c:v>36433.0</c:v>
                </c:pt>
                <c:pt idx="141">
                  <c:v>36464.0</c:v>
                </c:pt>
                <c:pt idx="142">
                  <c:v>36494.0</c:v>
                </c:pt>
                <c:pt idx="143">
                  <c:v>36525.0</c:v>
                </c:pt>
                <c:pt idx="144">
                  <c:v>36556.0</c:v>
                </c:pt>
                <c:pt idx="145">
                  <c:v>36585.0</c:v>
                </c:pt>
                <c:pt idx="146">
                  <c:v>36616.0</c:v>
                </c:pt>
                <c:pt idx="147">
                  <c:v>36646.0</c:v>
                </c:pt>
                <c:pt idx="148">
                  <c:v>36677.0</c:v>
                </c:pt>
                <c:pt idx="149">
                  <c:v>36707.0</c:v>
                </c:pt>
                <c:pt idx="150">
                  <c:v>36738.0</c:v>
                </c:pt>
                <c:pt idx="151">
                  <c:v>36769.0</c:v>
                </c:pt>
                <c:pt idx="152">
                  <c:v>36799.0</c:v>
                </c:pt>
                <c:pt idx="153">
                  <c:v>36830.0</c:v>
                </c:pt>
                <c:pt idx="154">
                  <c:v>36860.0</c:v>
                </c:pt>
                <c:pt idx="155">
                  <c:v>36891.0</c:v>
                </c:pt>
                <c:pt idx="156">
                  <c:v>36922.0</c:v>
                </c:pt>
                <c:pt idx="157">
                  <c:v>36950.0</c:v>
                </c:pt>
                <c:pt idx="158">
                  <c:v>36981.0</c:v>
                </c:pt>
                <c:pt idx="159">
                  <c:v>37011.0</c:v>
                </c:pt>
                <c:pt idx="160">
                  <c:v>37042.0</c:v>
                </c:pt>
                <c:pt idx="161">
                  <c:v>37072.0</c:v>
                </c:pt>
                <c:pt idx="162">
                  <c:v>37103.0</c:v>
                </c:pt>
                <c:pt idx="163">
                  <c:v>37134.0</c:v>
                </c:pt>
                <c:pt idx="164">
                  <c:v>37164.0</c:v>
                </c:pt>
                <c:pt idx="165">
                  <c:v>37195.0</c:v>
                </c:pt>
                <c:pt idx="166">
                  <c:v>37225.0</c:v>
                </c:pt>
                <c:pt idx="167">
                  <c:v>37256.0</c:v>
                </c:pt>
                <c:pt idx="168">
                  <c:v>37287.0</c:v>
                </c:pt>
                <c:pt idx="169">
                  <c:v>37315.0</c:v>
                </c:pt>
                <c:pt idx="170">
                  <c:v>37346.0</c:v>
                </c:pt>
                <c:pt idx="171">
                  <c:v>37376.0</c:v>
                </c:pt>
                <c:pt idx="172">
                  <c:v>37407.0</c:v>
                </c:pt>
                <c:pt idx="173">
                  <c:v>37437.0</c:v>
                </c:pt>
                <c:pt idx="174">
                  <c:v>37468.0</c:v>
                </c:pt>
                <c:pt idx="175">
                  <c:v>37499.0</c:v>
                </c:pt>
                <c:pt idx="176">
                  <c:v>37529.0</c:v>
                </c:pt>
                <c:pt idx="177">
                  <c:v>37560.0</c:v>
                </c:pt>
                <c:pt idx="178">
                  <c:v>37590.0</c:v>
                </c:pt>
                <c:pt idx="179">
                  <c:v>37621.0</c:v>
                </c:pt>
                <c:pt idx="180">
                  <c:v>37652.0</c:v>
                </c:pt>
                <c:pt idx="181">
                  <c:v>37680.0</c:v>
                </c:pt>
                <c:pt idx="182">
                  <c:v>37711.0</c:v>
                </c:pt>
                <c:pt idx="183">
                  <c:v>37741.0</c:v>
                </c:pt>
                <c:pt idx="184">
                  <c:v>37772.0</c:v>
                </c:pt>
                <c:pt idx="185">
                  <c:v>37802.0</c:v>
                </c:pt>
                <c:pt idx="186">
                  <c:v>37833.0</c:v>
                </c:pt>
                <c:pt idx="187">
                  <c:v>37864.0</c:v>
                </c:pt>
                <c:pt idx="188">
                  <c:v>37894.0</c:v>
                </c:pt>
                <c:pt idx="189">
                  <c:v>37925.0</c:v>
                </c:pt>
                <c:pt idx="190">
                  <c:v>37955.0</c:v>
                </c:pt>
                <c:pt idx="191">
                  <c:v>37986.0</c:v>
                </c:pt>
                <c:pt idx="192">
                  <c:v>38017.0</c:v>
                </c:pt>
                <c:pt idx="193">
                  <c:v>38046.0</c:v>
                </c:pt>
                <c:pt idx="194">
                  <c:v>38077.0</c:v>
                </c:pt>
                <c:pt idx="195">
                  <c:v>38107.0</c:v>
                </c:pt>
                <c:pt idx="196">
                  <c:v>38138.0</c:v>
                </c:pt>
                <c:pt idx="197">
                  <c:v>38168.0</c:v>
                </c:pt>
                <c:pt idx="198">
                  <c:v>38199.0</c:v>
                </c:pt>
                <c:pt idx="199">
                  <c:v>38230.0</c:v>
                </c:pt>
                <c:pt idx="200">
                  <c:v>38260.0</c:v>
                </c:pt>
                <c:pt idx="201">
                  <c:v>38291.0</c:v>
                </c:pt>
                <c:pt idx="202">
                  <c:v>38321.0</c:v>
                </c:pt>
                <c:pt idx="203">
                  <c:v>38352.0</c:v>
                </c:pt>
                <c:pt idx="204">
                  <c:v>38383.0</c:v>
                </c:pt>
                <c:pt idx="205">
                  <c:v>38411.0</c:v>
                </c:pt>
                <c:pt idx="206">
                  <c:v>38442.0</c:v>
                </c:pt>
                <c:pt idx="207">
                  <c:v>38472.0</c:v>
                </c:pt>
                <c:pt idx="208">
                  <c:v>38503.0</c:v>
                </c:pt>
                <c:pt idx="209">
                  <c:v>38533.0</c:v>
                </c:pt>
                <c:pt idx="210">
                  <c:v>38564.0</c:v>
                </c:pt>
                <c:pt idx="211">
                  <c:v>38595.0</c:v>
                </c:pt>
                <c:pt idx="212">
                  <c:v>38625.0</c:v>
                </c:pt>
                <c:pt idx="213">
                  <c:v>38656.0</c:v>
                </c:pt>
                <c:pt idx="214">
                  <c:v>38686.0</c:v>
                </c:pt>
                <c:pt idx="215">
                  <c:v>38717.0</c:v>
                </c:pt>
                <c:pt idx="216">
                  <c:v>38748.0</c:v>
                </c:pt>
                <c:pt idx="217">
                  <c:v>38776.0</c:v>
                </c:pt>
                <c:pt idx="218">
                  <c:v>38807.0</c:v>
                </c:pt>
                <c:pt idx="219">
                  <c:v>38837.0</c:v>
                </c:pt>
                <c:pt idx="220">
                  <c:v>38868.0</c:v>
                </c:pt>
                <c:pt idx="221">
                  <c:v>38898.0</c:v>
                </c:pt>
                <c:pt idx="222">
                  <c:v>38929.0</c:v>
                </c:pt>
                <c:pt idx="223">
                  <c:v>38960.0</c:v>
                </c:pt>
                <c:pt idx="224">
                  <c:v>38990.0</c:v>
                </c:pt>
                <c:pt idx="225">
                  <c:v>39021.0</c:v>
                </c:pt>
                <c:pt idx="226">
                  <c:v>39051.0</c:v>
                </c:pt>
                <c:pt idx="227">
                  <c:v>39082.0</c:v>
                </c:pt>
                <c:pt idx="228">
                  <c:v>39113.0</c:v>
                </c:pt>
                <c:pt idx="229">
                  <c:v>39141.0</c:v>
                </c:pt>
                <c:pt idx="230">
                  <c:v>39172.0</c:v>
                </c:pt>
                <c:pt idx="231">
                  <c:v>39202.0</c:v>
                </c:pt>
                <c:pt idx="232">
                  <c:v>39233.0</c:v>
                </c:pt>
                <c:pt idx="233">
                  <c:v>39263.0</c:v>
                </c:pt>
                <c:pt idx="234">
                  <c:v>39294.0</c:v>
                </c:pt>
                <c:pt idx="235">
                  <c:v>39325.0</c:v>
                </c:pt>
                <c:pt idx="236">
                  <c:v>39355.0</c:v>
                </c:pt>
                <c:pt idx="237">
                  <c:v>39386.0</c:v>
                </c:pt>
                <c:pt idx="238">
                  <c:v>39416.0</c:v>
                </c:pt>
                <c:pt idx="239">
                  <c:v>39447.0</c:v>
                </c:pt>
                <c:pt idx="240">
                  <c:v>39478.0</c:v>
                </c:pt>
                <c:pt idx="241">
                  <c:v>39507.0</c:v>
                </c:pt>
                <c:pt idx="242">
                  <c:v>39538.0</c:v>
                </c:pt>
                <c:pt idx="243">
                  <c:v>39568.0</c:v>
                </c:pt>
                <c:pt idx="244">
                  <c:v>39599.0</c:v>
                </c:pt>
                <c:pt idx="245">
                  <c:v>39629.0</c:v>
                </c:pt>
                <c:pt idx="246">
                  <c:v>39660.0</c:v>
                </c:pt>
                <c:pt idx="247">
                  <c:v>39691.0</c:v>
                </c:pt>
                <c:pt idx="248">
                  <c:v>39721.0</c:v>
                </c:pt>
                <c:pt idx="249">
                  <c:v>39752.0</c:v>
                </c:pt>
                <c:pt idx="250">
                  <c:v>39782.0</c:v>
                </c:pt>
                <c:pt idx="251">
                  <c:v>39813.0</c:v>
                </c:pt>
                <c:pt idx="252">
                  <c:v>39844.0</c:v>
                </c:pt>
                <c:pt idx="253">
                  <c:v>39872.0</c:v>
                </c:pt>
                <c:pt idx="254">
                  <c:v>39903.0</c:v>
                </c:pt>
                <c:pt idx="255">
                  <c:v>39933.0</c:v>
                </c:pt>
                <c:pt idx="256">
                  <c:v>39964.0</c:v>
                </c:pt>
                <c:pt idx="257">
                  <c:v>39994.0</c:v>
                </c:pt>
                <c:pt idx="258">
                  <c:v>40025.0</c:v>
                </c:pt>
                <c:pt idx="259">
                  <c:v>40056.0</c:v>
                </c:pt>
                <c:pt idx="260">
                  <c:v>40086.0</c:v>
                </c:pt>
                <c:pt idx="261">
                  <c:v>40117.0</c:v>
                </c:pt>
                <c:pt idx="262">
                  <c:v>40147.0</c:v>
                </c:pt>
                <c:pt idx="263">
                  <c:v>40178.0</c:v>
                </c:pt>
                <c:pt idx="264">
                  <c:v>40209.0</c:v>
                </c:pt>
                <c:pt idx="265">
                  <c:v>40237.0</c:v>
                </c:pt>
                <c:pt idx="266">
                  <c:v>40268.0</c:v>
                </c:pt>
                <c:pt idx="267">
                  <c:v>40298.0</c:v>
                </c:pt>
                <c:pt idx="268">
                  <c:v>40329.0</c:v>
                </c:pt>
                <c:pt idx="269">
                  <c:v>40359.0</c:v>
                </c:pt>
                <c:pt idx="270">
                  <c:v>40390.0</c:v>
                </c:pt>
                <c:pt idx="271">
                  <c:v>40421.0</c:v>
                </c:pt>
                <c:pt idx="272">
                  <c:v>40451.0</c:v>
                </c:pt>
                <c:pt idx="273">
                  <c:v>40482.0</c:v>
                </c:pt>
                <c:pt idx="274">
                  <c:v>40512.0</c:v>
                </c:pt>
                <c:pt idx="275">
                  <c:v>40543.0</c:v>
                </c:pt>
                <c:pt idx="276">
                  <c:v>40574.0</c:v>
                </c:pt>
                <c:pt idx="277">
                  <c:v>40602.0</c:v>
                </c:pt>
                <c:pt idx="278">
                  <c:v>40633.0</c:v>
                </c:pt>
                <c:pt idx="279">
                  <c:v>40663.0</c:v>
                </c:pt>
                <c:pt idx="280">
                  <c:v>40694.0</c:v>
                </c:pt>
                <c:pt idx="281">
                  <c:v>40724.0</c:v>
                </c:pt>
                <c:pt idx="282">
                  <c:v>40755.0</c:v>
                </c:pt>
                <c:pt idx="283">
                  <c:v>40786.0</c:v>
                </c:pt>
                <c:pt idx="284">
                  <c:v>40816.0</c:v>
                </c:pt>
                <c:pt idx="285">
                  <c:v>40847.0</c:v>
                </c:pt>
                <c:pt idx="286">
                  <c:v>40877.0</c:v>
                </c:pt>
                <c:pt idx="287">
                  <c:v>40908.0</c:v>
                </c:pt>
                <c:pt idx="288">
                  <c:v>40939.0</c:v>
                </c:pt>
                <c:pt idx="289">
                  <c:v>40968.0</c:v>
                </c:pt>
                <c:pt idx="290">
                  <c:v>40999.0</c:v>
                </c:pt>
                <c:pt idx="291">
                  <c:v>41029.0</c:v>
                </c:pt>
                <c:pt idx="292">
                  <c:v>41060.0</c:v>
                </c:pt>
                <c:pt idx="293">
                  <c:v>41090.0</c:v>
                </c:pt>
                <c:pt idx="294">
                  <c:v>41121.0</c:v>
                </c:pt>
                <c:pt idx="295">
                  <c:v>41152.0</c:v>
                </c:pt>
                <c:pt idx="296">
                  <c:v>41182.0</c:v>
                </c:pt>
                <c:pt idx="297">
                  <c:v>41213.0</c:v>
                </c:pt>
                <c:pt idx="298">
                  <c:v>41243.0</c:v>
                </c:pt>
                <c:pt idx="299">
                  <c:v>41274.0</c:v>
                </c:pt>
                <c:pt idx="300">
                  <c:v>41305.0</c:v>
                </c:pt>
                <c:pt idx="301">
                  <c:v>41333.0</c:v>
                </c:pt>
                <c:pt idx="302">
                  <c:v>41364.0</c:v>
                </c:pt>
                <c:pt idx="303">
                  <c:v>41394.0</c:v>
                </c:pt>
                <c:pt idx="304">
                  <c:v>41425.0</c:v>
                </c:pt>
                <c:pt idx="305">
                  <c:v>41455.0</c:v>
                </c:pt>
                <c:pt idx="306">
                  <c:v>41486.0</c:v>
                </c:pt>
                <c:pt idx="307">
                  <c:v>41517.0</c:v>
                </c:pt>
                <c:pt idx="308">
                  <c:v>41547.0</c:v>
                </c:pt>
                <c:pt idx="309">
                  <c:v>41578.0</c:v>
                </c:pt>
                <c:pt idx="310">
                  <c:v>41608.0</c:v>
                </c:pt>
                <c:pt idx="311">
                  <c:v>41639.0</c:v>
                </c:pt>
                <c:pt idx="312">
                  <c:v>41670.0</c:v>
                </c:pt>
                <c:pt idx="313">
                  <c:v>41698.0</c:v>
                </c:pt>
                <c:pt idx="314">
                  <c:v>41729.0</c:v>
                </c:pt>
                <c:pt idx="315">
                  <c:v>41759.0</c:v>
                </c:pt>
                <c:pt idx="316">
                  <c:v>41790.0</c:v>
                </c:pt>
                <c:pt idx="317">
                  <c:v>41820.0</c:v>
                </c:pt>
                <c:pt idx="318">
                  <c:v>41851.0</c:v>
                </c:pt>
                <c:pt idx="319">
                  <c:v>41882.0</c:v>
                </c:pt>
                <c:pt idx="320">
                  <c:v>41912.0</c:v>
                </c:pt>
                <c:pt idx="321">
                  <c:v>41943.0</c:v>
                </c:pt>
                <c:pt idx="322">
                  <c:v>41973.0</c:v>
                </c:pt>
                <c:pt idx="323">
                  <c:v>42004.0</c:v>
                </c:pt>
                <c:pt idx="324">
                  <c:v>42035.0</c:v>
                </c:pt>
                <c:pt idx="325">
                  <c:v>42063.0</c:v>
                </c:pt>
                <c:pt idx="326">
                  <c:v>42094.0</c:v>
                </c:pt>
                <c:pt idx="327">
                  <c:v>42124.0</c:v>
                </c:pt>
                <c:pt idx="328">
                  <c:v>42155.0</c:v>
                </c:pt>
                <c:pt idx="329">
                  <c:v>42185.0</c:v>
                </c:pt>
                <c:pt idx="330">
                  <c:v>42216.0</c:v>
                </c:pt>
                <c:pt idx="331">
                  <c:v>42247.0</c:v>
                </c:pt>
                <c:pt idx="332">
                  <c:v>42277.0</c:v>
                </c:pt>
                <c:pt idx="333">
                  <c:v>42308.0</c:v>
                </c:pt>
                <c:pt idx="334">
                  <c:v>42338.0</c:v>
                </c:pt>
                <c:pt idx="335">
                  <c:v>42369.0</c:v>
                </c:pt>
                <c:pt idx="336">
                  <c:v>42400.0</c:v>
                </c:pt>
                <c:pt idx="337">
                  <c:v>42429.0</c:v>
                </c:pt>
                <c:pt idx="338">
                  <c:v>42460.0</c:v>
                </c:pt>
                <c:pt idx="339">
                  <c:v>42490.0</c:v>
                </c:pt>
                <c:pt idx="340">
                  <c:v>42521.0</c:v>
                </c:pt>
                <c:pt idx="341">
                  <c:v>42551.0</c:v>
                </c:pt>
                <c:pt idx="342">
                  <c:v>42582.0</c:v>
                </c:pt>
                <c:pt idx="343">
                  <c:v>42613.0</c:v>
                </c:pt>
                <c:pt idx="344">
                  <c:v>42643.0</c:v>
                </c:pt>
                <c:pt idx="345">
                  <c:v>42674.0</c:v>
                </c:pt>
                <c:pt idx="346">
                  <c:v>42704.0</c:v>
                </c:pt>
                <c:pt idx="347">
                  <c:v>42735.0</c:v>
                </c:pt>
                <c:pt idx="348">
                  <c:v>42766.0</c:v>
                </c:pt>
                <c:pt idx="349">
                  <c:v>42794.0</c:v>
                </c:pt>
                <c:pt idx="350">
                  <c:v>42825.0</c:v>
                </c:pt>
                <c:pt idx="351">
                  <c:v>42855.0</c:v>
                </c:pt>
                <c:pt idx="352">
                  <c:v>42886.0</c:v>
                </c:pt>
                <c:pt idx="353">
                  <c:v>42916.0</c:v>
                </c:pt>
                <c:pt idx="354">
                  <c:v>42947.0</c:v>
                </c:pt>
                <c:pt idx="355">
                  <c:v>42978.0</c:v>
                </c:pt>
                <c:pt idx="356">
                  <c:v>43008.0</c:v>
                </c:pt>
                <c:pt idx="357">
                  <c:v>43039.0</c:v>
                </c:pt>
                <c:pt idx="358">
                  <c:v>43069.0</c:v>
                </c:pt>
                <c:pt idx="359">
                  <c:v>43100.0</c:v>
                </c:pt>
              </c:numCache>
            </c:numRef>
          </c:cat>
          <c:val>
            <c:numRef>
              <c:f>Sheet1!$B$2:$B$361</c:f>
              <c:numCache>
                <c:formatCode>_(* #,##0_);_(* \(#,##0\);_(* "-"??_);_(@_)</c:formatCode>
                <c:ptCount val="360"/>
                <c:pt idx="0">
                  <c:v>10253.3</c:v>
                </c:pt>
                <c:pt idx="1">
                  <c:v>10848.7999998459</c:v>
                </c:pt>
                <c:pt idx="2">
                  <c:v>11186.1999993146</c:v>
                </c:pt>
                <c:pt idx="3">
                  <c:v>11331.3999996113</c:v>
                </c:pt>
                <c:pt idx="4">
                  <c:v>11110.19999970799</c:v>
                </c:pt>
                <c:pt idx="5">
                  <c:v>11101.4000002562</c:v>
                </c:pt>
                <c:pt idx="6">
                  <c:v>11309.5000006479</c:v>
                </c:pt>
                <c:pt idx="7">
                  <c:v>10690.7000001378</c:v>
                </c:pt>
                <c:pt idx="8">
                  <c:v>11152.6000003176</c:v>
                </c:pt>
                <c:pt idx="9">
                  <c:v>11884.9000006874</c:v>
                </c:pt>
                <c:pt idx="10">
                  <c:v>12285.8000011182</c:v>
                </c:pt>
                <c:pt idx="11">
                  <c:v>12399.100001331</c:v>
                </c:pt>
                <c:pt idx="12">
                  <c:v>12848.2000009655</c:v>
                </c:pt>
                <c:pt idx="13">
                  <c:v>12772.3000008009</c:v>
                </c:pt>
                <c:pt idx="14">
                  <c:v>12702.0000009705</c:v>
                </c:pt>
                <c:pt idx="15">
                  <c:v>13021.7000012143</c:v>
                </c:pt>
                <c:pt idx="16">
                  <c:v>12714.6000007722</c:v>
                </c:pt>
                <c:pt idx="17">
                  <c:v>12538.1000011337</c:v>
                </c:pt>
                <c:pt idx="18">
                  <c:v>13955.1000016553</c:v>
                </c:pt>
                <c:pt idx="19">
                  <c:v>13627.1000010612</c:v>
                </c:pt>
                <c:pt idx="20">
                  <c:v>14039.7000008002</c:v>
                </c:pt>
                <c:pt idx="21">
                  <c:v>13588.1000003733</c:v>
                </c:pt>
                <c:pt idx="22">
                  <c:v>14122.8000010292</c:v>
                </c:pt>
                <c:pt idx="23">
                  <c:v>14587.0000009484</c:v>
                </c:pt>
                <c:pt idx="24">
                  <c:v>13917.2000003376</c:v>
                </c:pt>
                <c:pt idx="25">
                  <c:v>13333.0000006117</c:v>
                </c:pt>
                <c:pt idx="26">
                  <c:v>12510.0000000884</c:v>
                </c:pt>
                <c:pt idx="27">
                  <c:v>12353.0000004873</c:v>
                </c:pt>
                <c:pt idx="28">
                  <c:v>13643.6999999347</c:v>
                </c:pt>
                <c:pt idx="29">
                  <c:v>13552.0999992699</c:v>
                </c:pt>
                <c:pt idx="30">
                  <c:v>13689.6999998193</c:v>
                </c:pt>
                <c:pt idx="31">
                  <c:v>12402.8000004888</c:v>
                </c:pt>
                <c:pt idx="32">
                  <c:v>11106.9000010384</c:v>
                </c:pt>
                <c:pt idx="33">
                  <c:v>12129.0000005853</c:v>
                </c:pt>
                <c:pt idx="34">
                  <c:v>11925.7000011652</c:v>
                </c:pt>
                <c:pt idx="35">
                  <c:v>12183.0000006627</c:v>
                </c:pt>
                <c:pt idx="36">
                  <c:v>12633.6000000992</c:v>
                </c:pt>
                <c:pt idx="37">
                  <c:v>13821.7000000138</c:v>
                </c:pt>
                <c:pt idx="38">
                  <c:v>13436.0000005597</c:v>
                </c:pt>
                <c:pt idx="39">
                  <c:v>13549.2000002185</c:v>
                </c:pt>
                <c:pt idx="40">
                  <c:v>13873.3000008635</c:v>
                </c:pt>
                <c:pt idx="41">
                  <c:v>13027.4000002627</c:v>
                </c:pt>
                <c:pt idx="42">
                  <c:v>13648.0000005877</c:v>
                </c:pt>
                <c:pt idx="43">
                  <c:v>13620.5000012009</c:v>
                </c:pt>
                <c:pt idx="44">
                  <c:v>13967.4000008766</c:v>
                </c:pt>
                <c:pt idx="45">
                  <c:v>14210.5000013522</c:v>
                </c:pt>
                <c:pt idx="46">
                  <c:v>13599.0000008614</c:v>
                </c:pt>
                <c:pt idx="47">
                  <c:v>14608.900000352</c:v>
                </c:pt>
                <c:pt idx="48">
                  <c:v>14390.5000000677</c:v>
                </c:pt>
                <c:pt idx="49">
                  <c:v>14173.0999996403</c:v>
                </c:pt>
                <c:pt idx="50">
                  <c:v>13542.1999996297</c:v>
                </c:pt>
                <c:pt idx="51">
                  <c:v>13723.7999997142</c:v>
                </c:pt>
                <c:pt idx="52">
                  <c:v>14249.7999995635</c:v>
                </c:pt>
                <c:pt idx="53">
                  <c:v>13741.6999995072</c:v>
                </c:pt>
                <c:pt idx="54">
                  <c:v>13785.5999997383</c:v>
                </c:pt>
                <c:pt idx="55">
                  <c:v>14094.6999991885</c:v>
                </c:pt>
                <c:pt idx="56">
                  <c:v>13974.5999992024</c:v>
                </c:pt>
                <c:pt idx="57">
                  <c:v>13632.7999994037</c:v>
                </c:pt>
                <c:pt idx="58">
                  <c:v>13859.6999996329</c:v>
                </c:pt>
                <c:pt idx="59">
                  <c:v>13990.7999996176</c:v>
                </c:pt>
                <c:pt idx="60">
                  <c:v>14040.2999998547</c:v>
                </c:pt>
                <c:pt idx="61">
                  <c:v>14370.4999998961</c:v>
                </c:pt>
                <c:pt idx="62">
                  <c:v>15196.2999991979</c:v>
                </c:pt>
                <c:pt idx="63">
                  <c:v>15886.4999996839</c:v>
                </c:pt>
                <c:pt idx="64">
                  <c:v>16259.6999989051</c:v>
                </c:pt>
                <c:pt idx="65">
                  <c:v>16154.1999988466</c:v>
                </c:pt>
                <c:pt idx="66">
                  <c:v>16489.1999990649</c:v>
                </c:pt>
                <c:pt idx="67">
                  <c:v>17271.0999986213</c:v>
                </c:pt>
                <c:pt idx="68">
                  <c:v>16981.4999986744</c:v>
                </c:pt>
                <c:pt idx="69">
                  <c:v>17484.399999094</c:v>
                </c:pt>
                <c:pt idx="70">
                  <c:v>16575.4999994665</c:v>
                </c:pt>
                <c:pt idx="71">
                  <c:v>17471.9999994825</c:v>
                </c:pt>
                <c:pt idx="72">
                  <c:v>18630.6999989234</c:v>
                </c:pt>
                <c:pt idx="73">
                  <c:v>18361.3999989722</c:v>
                </c:pt>
                <c:pt idx="74">
                  <c:v>17536.3999989343</c:v>
                </c:pt>
                <c:pt idx="75">
                  <c:v>18013.2999996794</c:v>
                </c:pt>
                <c:pt idx="76">
                  <c:v>18119.50000014</c:v>
                </c:pt>
                <c:pt idx="77">
                  <c:v>18031.4999993185</c:v>
                </c:pt>
                <c:pt idx="78">
                  <c:v>18430.5999989943</c:v>
                </c:pt>
                <c:pt idx="79">
                  <c:v>19087.0999983244</c:v>
                </c:pt>
                <c:pt idx="80">
                  <c:v>18638.899999145</c:v>
                </c:pt>
                <c:pt idx="81">
                  <c:v>19116.5999999447</c:v>
                </c:pt>
                <c:pt idx="82">
                  <c:v>18286.3999996471</c:v>
                </c:pt>
                <c:pt idx="83">
                  <c:v>18350.20000028471</c:v>
                </c:pt>
                <c:pt idx="84">
                  <c:v>17976.7999995335</c:v>
                </c:pt>
                <c:pt idx="85">
                  <c:v>18168.80000029221</c:v>
                </c:pt>
                <c:pt idx="86">
                  <c:v>19000.99999998599</c:v>
                </c:pt>
                <c:pt idx="87">
                  <c:v>19692.0999998554</c:v>
                </c:pt>
                <c:pt idx="88">
                  <c:v>19909.5000001082</c:v>
                </c:pt>
                <c:pt idx="89">
                  <c:v>19913.89999960819</c:v>
                </c:pt>
                <c:pt idx="90">
                  <c:v>20877.4000003117</c:v>
                </c:pt>
                <c:pt idx="91">
                  <c:v>20420.2999998317</c:v>
                </c:pt>
                <c:pt idx="92">
                  <c:v>20982.0999996327</c:v>
                </c:pt>
                <c:pt idx="93">
                  <c:v>20631.3999997584</c:v>
                </c:pt>
                <c:pt idx="94">
                  <c:v>21280.3999998834</c:v>
                </c:pt>
                <c:pt idx="95">
                  <c:v>21921.1999991183</c:v>
                </c:pt>
                <c:pt idx="96">
                  <c:v>22408.4999998457</c:v>
                </c:pt>
                <c:pt idx="97">
                  <c:v>22501.7999990732</c:v>
                </c:pt>
                <c:pt idx="98">
                  <c:v>22848.19999884209</c:v>
                </c:pt>
                <c:pt idx="99">
                  <c:v>23406.0999984327</c:v>
                </c:pt>
                <c:pt idx="100">
                  <c:v>23430.2999982339</c:v>
                </c:pt>
                <c:pt idx="101">
                  <c:v>23558.7999991747</c:v>
                </c:pt>
                <c:pt idx="102">
                  <c:v>22678.8999985667</c:v>
                </c:pt>
                <c:pt idx="103">
                  <c:v>22958.5999993904</c:v>
                </c:pt>
                <c:pt idx="104">
                  <c:v>23806.3999999415</c:v>
                </c:pt>
                <c:pt idx="105">
                  <c:v>23901.6000009194</c:v>
                </c:pt>
                <c:pt idx="106">
                  <c:v>25179.4000015185</c:v>
                </c:pt>
                <c:pt idx="107">
                  <c:v>24814.7000007019</c:v>
                </c:pt>
                <c:pt idx="108">
                  <c:v>25231.00000124431</c:v>
                </c:pt>
                <c:pt idx="109">
                  <c:v>25575.00000025081</c:v>
                </c:pt>
                <c:pt idx="110">
                  <c:v>25063.39999943829</c:v>
                </c:pt>
                <c:pt idx="111">
                  <c:v>25868.4000003255</c:v>
                </c:pt>
                <c:pt idx="112">
                  <c:v>27411.8999997734</c:v>
                </c:pt>
                <c:pt idx="113">
                  <c:v>28814.6000007016</c:v>
                </c:pt>
                <c:pt idx="114">
                  <c:v>30117.5000007839</c:v>
                </c:pt>
                <c:pt idx="115">
                  <c:v>28004.4000014739</c:v>
                </c:pt>
                <c:pt idx="116">
                  <c:v>29497.9000003349</c:v>
                </c:pt>
                <c:pt idx="117">
                  <c:v>27741.50000093059</c:v>
                </c:pt>
                <c:pt idx="118">
                  <c:v>28165.9000013924</c:v>
                </c:pt>
                <c:pt idx="119">
                  <c:v>28535.7000000079</c:v>
                </c:pt>
                <c:pt idx="120">
                  <c:v>29163.9000009005</c:v>
                </c:pt>
                <c:pt idx="121">
                  <c:v>31158.9999997731</c:v>
                </c:pt>
                <c:pt idx="122">
                  <c:v>32488.4999983976</c:v>
                </c:pt>
                <c:pt idx="123">
                  <c:v>32792.99999808969</c:v>
                </c:pt>
                <c:pt idx="124">
                  <c:v>32170.7999991358</c:v>
                </c:pt>
                <c:pt idx="125">
                  <c:v>32750.3999992165</c:v>
                </c:pt>
                <c:pt idx="126">
                  <c:v>32761.10000030159</c:v>
                </c:pt>
                <c:pt idx="127">
                  <c:v>28171.2000010048</c:v>
                </c:pt>
                <c:pt idx="128">
                  <c:v>28731.6000001833</c:v>
                </c:pt>
                <c:pt idx="129">
                  <c:v>31355.59999884719</c:v>
                </c:pt>
                <c:pt idx="130">
                  <c:v>33259.19999865939</c:v>
                </c:pt>
                <c:pt idx="131">
                  <c:v>34803.7999979728</c:v>
                </c:pt>
                <c:pt idx="132">
                  <c:v>35515.09999794069</c:v>
                </c:pt>
                <c:pt idx="133">
                  <c:v>34622.49999832129</c:v>
                </c:pt>
                <c:pt idx="134">
                  <c:v>36179.799998356</c:v>
                </c:pt>
                <c:pt idx="135">
                  <c:v>37742.8999970497</c:v>
                </c:pt>
                <c:pt idx="136">
                  <c:v>36409.19999658049</c:v>
                </c:pt>
                <c:pt idx="137">
                  <c:v>38221.8999980276</c:v>
                </c:pt>
                <c:pt idx="138">
                  <c:v>38065.6999964491</c:v>
                </c:pt>
                <c:pt idx="139">
                  <c:v>38019.99999573069</c:v>
                </c:pt>
                <c:pt idx="140">
                  <c:v>37610.09999602079</c:v>
                </c:pt>
                <c:pt idx="141">
                  <c:v>39514.8999958772</c:v>
                </c:pt>
                <c:pt idx="142">
                  <c:v>40742.69999416928</c:v>
                </c:pt>
                <c:pt idx="143">
                  <c:v>44136.89999562739</c:v>
                </c:pt>
                <c:pt idx="144">
                  <c:v>41755.9999963949</c:v>
                </c:pt>
                <c:pt idx="145">
                  <c:v>41897.79999432229</c:v>
                </c:pt>
                <c:pt idx="146">
                  <c:v>44652.0999940516</c:v>
                </c:pt>
                <c:pt idx="147">
                  <c:v>42649.19999348989</c:v>
                </c:pt>
                <c:pt idx="148">
                  <c:v>41542.3999933379</c:v>
                </c:pt>
                <c:pt idx="149">
                  <c:v>42950.49999273378</c:v>
                </c:pt>
                <c:pt idx="150">
                  <c:v>41688.99999414221</c:v>
                </c:pt>
                <c:pt idx="151">
                  <c:v>42984.9999944909</c:v>
                </c:pt>
                <c:pt idx="152">
                  <c:v>40624.0999961525</c:v>
                </c:pt>
                <c:pt idx="153">
                  <c:v>39829.29999730719</c:v>
                </c:pt>
                <c:pt idx="154">
                  <c:v>37361.7999993218</c:v>
                </c:pt>
                <c:pt idx="155">
                  <c:v>37985.8999988476</c:v>
                </c:pt>
                <c:pt idx="156">
                  <c:v>38946.3000003935</c:v>
                </c:pt>
                <c:pt idx="157">
                  <c:v>35669.3999986906</c:v>
                </c:pt>
                <c:pt idx="158">
                  <c:v>33268.29999867999</c:v>
                </c:pt>
                <c:pt idx="159">
                  <c:v>35691.4999970188</c:v>
                </c:pt>
                <c:pt idx="160">
                  <c:v>35293.59999788909</c:v>
                </c:pt>
                <c:pt idx="161">
                  <c:v>34212.29999725299</c:v>
                </c:pt>
                <c:pt idx="162">
                  <c:v>33673.09999566778</c:v>
                </c:pt>
                <c:pt idx="163">
                  <c:v>32125.5999970673</c:v>
                </c:pt>
                <c:pt idx="164">
                  <c:v>29191.0999958892</c:v>
                </c:pt>
                <c:pt idx="165">
                  <c:v>29811.3999971171</c:v>
                </c:pt>
                <c:pt idx="166">
                  <c:v>31644.7999968992</c:v>
                </c:pt>
                <c:pt idx="167">
                  <c:v>31941.399995408</c:v>
                </c:pt>
                <c:pt idx="168">
                  <c:v>31066.1999946826</c:v>
                </c:pt>
                <c:pt idx="169">
                  <c:v>30837.9999948435</c:v>
                </c:pt>
                <c:pt idx="170">
                  <c:v>32230.59999477341</c:v>
                </c:pt>
                <c:pt idx="171">
                  <c:v>31209.7999962608</c:v>
                </c:pt>
                <c:pt idx="172">
                  <c:v>31253.8999960689</c:v>
                </c:pt>
                <c:pt idx="173">
                  <c:v>29346.5999949712</c:v>
                </c:pt>
                <c:pt idx="174">
                  <c:v>26885.4999960428</c:v>
                </c:pt>
                <c:pt idx="175">
                  <c:v>26954.9999948533</c:v>
                </c:pt>
                <c:pt idx="176">
                  <c:v>23998.4999947293</c:v>
                </c:pt>
                <c:pt idx="177">
                  <c:v>25765.6999942376</c:v>
                </c:pt>
                <c:pt idx="178">
                  <c:v>27175.0999931243</c:v>
                </c:pt>
                <c:pt idx="179">
                  <c:v>25879.4999937899</c:v>
                </c:pt>
                <c:pt idx="180">
                  <c:v>25124.1999931024</c:v>
                </c:pt>
                <c:pt idx="181">
                  <c:v>24683.8999936596</c:v>
                </c:pt>
                <c:pt idx="182">
                  <c:v>24590.59999333999</c:v>
                </c:pt>
                <c:pt idx="183">
                  <c:v>26786.59999347099</c:v>
                </c:pt>
                <c:pt idx="184">
                  <c:v>28345.3999919567</c:v>
                </c:pt>
                <c:pt idx="185">
                  <c:v>28889.7999924565</c:v>
                </c:pt>
                <c:pt idx="186">
                  <c:v>29530.8999922925</c:v>
                </c:pt>
                <c:pt idx="187">
                  <c:v>30231.89999284729</c:v>
                </c:pt>
                <c:pt idx="188">
                  <c:v>30424.9999930251</c:v>
                </c:pt>
                <c:pt idx="189">
                  <c:v>32270.6999928745</c:v>
                </c:pt>
                <c:pt idx="190">
                  <c:v>32765.0999927746</c:v>
                </c:pt>
                <c:pt idx="191">
                  <c:v>34842.69999346619</c:v>
                </c:pt>
                <c:pt idx="192">
                  <c:v>35439.79999481268</c:v>
                </c:pt>
                <c:pt idx="193">
                  <c:v>36093.79999307919</c:v>
                </c:pt>
                <c:pt idx="194">
                  <c:v>35901.59999197469</c:v>
                </c:pt>
                <c:pt idx="195">
                  <c:v>35077.499992775</c:v>
                </c:pt>
                <c:pt idx="196">
                  <c:v>35373.3999937488</c:v>
                </c:pt>
                <c:pt idx="197">
                  <c:v>36088.29999448529</c:v>
                </c:pt>
                <c:pt idx="198">
                  <c:v>34943.4999950624</c:v>
                </c:pt>
                <c:pt idx="199">
                  <c:v>35170.39999336559</c:v>
                </c:pt>
                <c:pt idx="200">
                  <c:v>35911.3999948452</c:v>
                </c:pt>
                <c:pt idx="201">
                  <c:v>36797.59999503359</c:v>
                </c:pt>
                <c:pt idx="202">
                  <c:v>38818.8543532269</c:v>
                </c:pt>
                <c:pt idx="203">
                  <c:v>40331.95312280949</c:v>
                </c:pt>
                <c:pt idx="204">
                  <c:v>39485.12587451059</c:v>
                </c:pt>
                <c:pt idx="205">
                  <c:v>40871.3845990905</c:v>
                </c:pt>
                <c:pt idx="206">
                  <c:v>39987.18336834981</c:v>
                </c:pt>
                <c:pt idx="207">
                  <c:v>39131.8822241814</c:v>
                </c:pt>
                <c:pt idx="208">
                  <c:v>39891.9205062199</c:v>
                </c:pt>
                <c:pt idx="209">
                  <c:v>40312.7895304645</c:v>
                </c:pt>
                <c:pt idx="210">
                  <c:v>41814.2040060851</c:v>
                </c:pt>
                <c:pt idx="211">
                  <c:v>42151.16366453259</c:v>
                </c:pt>
                <c:pt idx="212">
                  <c:v>43431.1795335104</c:v>
                </c:pt>
                <c:pt idx="213">
                  <c:v>42269.44571783439</c:v>
                </c:pt>
                <c:pt idx="214">
                  <c:v>43830.3976697495</c:v>
                </c:pt>
                <c:pt idx="215">
                  <c:v>44919.15591585139</c:v>
                </c:pt>
                <c:pt idx="216">
                  <c:v>47140.37479197361</c:v>
                </c:pt>
                <c:pt idx="217">
                  <c:v>47090.28301488429</c:v>
                </c:pt>
                <c:pt idx="218">
                  <c:v>48101.12609565919</c:v>
                </c:pt>
                <c:pt idx="219">
                  <c:v>49726.49791873559</c:v>
                </c:pt>
                <c:pt idx="220">
                  <c:v>47808.0776151038</c:v>
                </c:pt>
                <c:pt idx="221">
                  <c:v>47806.8964161494</c:v>
                </c:pt>
                <c:pt idx="222">
                  <c:v>48145.00057511329</c:v>
                </c:pt>
                <c:pt idx="223">
                  <c:v>49417.52374773269</c:v>
                </c:pt>
                <c:pt idx="224">
                  <c:v>50006.874704606</c:v>
                </c:pt>
                <c:pt idx="225">
                  <c:v>51892.32292195811</c:v>
                </c:pt>
                <c:pt idx="226">
                  <c:v>53384.8787037002</c:v>
                </c:pt>
                <c:pt idx="227">
                  <c:v>54589.66950044329</c:v>
                </c:pt>
                <c:pt idx="228">
                  <c:v>55144.6225670282</c:v>
                </c:pt>
                <c:pt idx="229">
                  <c:v>54875.79587929251</c:v>
                </c:pt>
                <c:pt idx="230">
                  <c:v>56000.1745141635</c:v>
                </c:pt>
                <c:pt idx="231">
                  <c:v>58511.0447684253</c:v>
                </c:pt>
                <c:pt idx="232">
                  <c:v>60310.3006219365</c:v>
                </c:pt>
                <c:pt idx="233">
                  <c:v>60154.5775862665</c:v>
                </c:pt>
                <c:pt idx="234">
                  <c:v>59249.91346541509</c:v>
                </c:pt>
                <c:pt idx="235">
                  <c:v>59111.12382556759</c:v>
                </c:pt>
                <c:pt idx="236">
                  <c:v>62302.9813982063</c:v>
                </c:pt>
                <c:pt idx="237">
                  <c:v>64746.2264822681</c:v>
                </c:pt>
                <c:pt idx="238">
                  <c:v>61910.15056026339</c:v>
                </c:pt>
                <c:pt idx="239">
                  <c:v>61241.0600379057</c:v>
                </c:pt>
                <c:pt idx="240">
                  <c:v>56239.2172200291</c:v>
                </c:pt>
                <c:pt idx="241">
                  <c:v>56424.68364168709</c:v>
                </c:pt>
                <c:pt idx="242">
                  <c:v>55621.949077608</c:v>
                </c:pt>
                <c:pt idx="243">
                  <c:v>58765.6127722864</c:v>
                </c:pt>
                <c:pt idx="244">
                  <c:v>59750.8186641433</c:v>
                </c:pt>
                <c:pt idx="245">
                  <c:v>54864.62619278389</c:v>
                </c:pt>
                <c:pt idx="246">
                  <c:v>53457.1093760334</c:v>
                </c:pt>
                <c:pt idx="247">
                  <c:v>52328.3848459387</c:v>
                </c:pt>
                <c:pt idx="248">
                  <c:v>45809.1088542941</c:v>
                </c:pt>
                <c:pt idx="249">
                  <c:v>36743.2305239073</c:v>
                </c:pt>
                <c:pt idx="250">
                  <c:v>34352.6118193809</c:v>
                </c:pt>
                <c:pt idx="251">
                  <c:v>35614.561895394</c:v>
                </c:pt>
                <c:pt idx="252">
                  <c:v>32582.6465569022</c:v>
                </c:pt>
                <c:pt idx="253">
                  <c:v>29412.54407513961</c:v>
                </c:pt>
                <c:pt idx="254">
                  <c:v>31851.4939608977</c:v>
                </c:pt>
                <c:pt idx="255">
                  <c:v>35640.5554861021</c:v>
                </c:pt>
                <c:pt idx="256">
                  <c:v>39234.0855923325</c:v>
                </c:pt>
                <c:pt idx="257">
                  <c:v>39029.86387881529</c:v>
                </c:pt>
                <c:pt idx="258">
                  <c:v>42479.2485452655</c:v>
                </c:pt>
                <c:pt idx="259">
                  <c:v>44016.3119059455</c:v>
                </c:pt>
                <c:pt idx="260">
                  <c:v>46049.78295900551</c:v>
                </c:pt>
                <c:pt idx="261">
                  <c:v>45347.5046490108</c:v>
                </c:pt>
                <c:pt idx="262">
                  <c:v>47232.76576334168</c:v>
                </c:pt>
                <c:pt idx="263">
                  <c:v>48224.8118521431</c:v>
                </c:pt>
                <c:pt idx="264">
                  <c:v>46150.0628163029</c:v>
                </c:pt>
                <c:pt idx="265">
                  <c:v>46755.0827650446</c:v>
                </c:pt>
                <c:pt idx="266">
                  <c:v>49785.95760436969</c:v>
                </c:pt>
                <c:pt idx="267">
                  <c:v>49895.6918591162</c:v>
                </c:pt>
                <c:pt idx="268">
                  <c:v>45209.1680096583</c:v>
                </c:pt>
                <c:pt idx="269">
                  <c:v>43832.2889814665</c:v>
                </c:pt>
                <c:pt idx="270">
                  <c:v>47412.7479953771</c:v>
                </c:pt>
                <c:pt idx="271">
                  <c:v>45774.219276874</c:v>
                </c:pt>
                <c:pt idx="272">
                  <c:v>50169.4044524987</c:v>
                </c:pt>
                <c:pt idx="273">
                  <c:v>51992.743196833</c:v>
                </c:pt>
                <c:pt idx="274">
                  <c:v>50857.3378683981</c:v>
                </c:pt>
                <c:pt idx="275">
                  <c:v>54596.68431306189</c:v>
                </c:pt>
                <c:pt idx="276">
                  <c:v>55465.9116543031</c:v>
                </c:pt>
                <c:pt idx="277">
                  <c:v>57103.74197382379</c:v>
                </c:pt>
                <c:pt idx="278">
                  <c:v>57070.50098909211</c:v>
                </c:pt>
                <c:pt idx="279">
                  <c:v>59438.2468079483</c:v>
                </c:pt>
                <c:pt idx="280">
                  <c:v>58216.16321570929</c:v>
                </c:pt>
                <c:pt idx="281">
                  <c:v>57321.47778685499</c:v>
                </c:pt>
                <c:pt idx="282">
                  <c:v>56406.72006852809</c:v>
                </c:pt>
                <c:pt idx="283">
                  <c:v>52309.40126993539</c:v>
                </c:pt>
                <c:pt idx="284">
                  <c:v>47389.802111766</c:v>
                </c:pt>
                <c:pt idx="285">
                  <c:v>52479.86589492041</c:v>
                </c:pt>
                <c:pt idx="286">
                  <c:v>50935.0312387569</c:v>
                </c:pt>
                <c:pt idx="287">
                  <c:v>50849.64367598569</c:v>
                </c:pt>
                <c:pt idx="288">
                  <c:v>53820.57193989011</c:v>
                </c:pt>
                <c:pt idx="289">
                  <c:v>56555.56750396229</c:v>
                </c:pt>
                <c:pt idx="290">
                  <c:v>56958.8763350687</c:v>
                </c:pt>
                <c:pt idx="291">
                  <c:v>56344.32908763539</c:v>
                </c:pt>
                <c:pt idx="292">
                  <c:v>51343.0707663069</c:v>
                </c:pt>
                <c:pt idx="293">
                  <c:v>53904.3744034968</c:v>
                </c:pt>
                <c:pt idx="294">
                  <c:v>54660.11959203929</c:v>
                </c:pt>
                <c:pt idx="295">
                  <c:v>55876.018286774</c:v>
                </c:pt>
                <c:pt idx="296">
                  <c:v>57659.2666443378</c:v>
                </c:pt>
                <c:pt idx="297">
                  <c:v>57289.79329991879</c:v>
                </c:pt>
                <c:pt idx="298">
                  <c:v>58050.0636834741</c:v>
                </c:pt>
                <c:pt idx="299">
                  <c:v>59393.12192677809</c:v>
                </c:pt>
                <c:pt idx="300">
                  <c:v>62146.30738303169</c:v>
                </c:pt>
                <c:pt idx="301">
                  <c:v>62164.7294750755</c:v>
                </c:pt>
                <c:pt idx="302">
                  <c:v>63331.04909183879</c:v>
                </c:pt>
                <c:pt idx="303">
                  <c:v>65182.8838246936</c:v>
                </c:pt>
                <c:pt idx="304">
                  <c:v>65058.89577853768</c:v>
                </c:pt>
                <c:pt idx="305">
                  <c:v>63183.76375630959</c:v>
                </c:pt>
                <c:pt idx="306">
                  <c:v>66228.7901929111</c:v>
                </c:pt>
                <c:pt idx="307">
                  <c:v>64876.80975677671</c:v>
                </c:pt>
                <c:pt idx="308">
                  <c:v>68252.8289527901</c:v>
                </c:pt>
                <c:pt idx="309">
                  <c:v>71011.4059089482</c:v>
                </c:pt>
                <c:pt idx="310">
                  <c:v>72047.0917765426</c:v>
                </c:pt>
                <c:pt idx="311">
                  <c:v>73314.84385172548</c:v>
                </c:pt>
                <c:pt idx="312">
                  <c:v>70398.5719613987</c:v>
                </c:pt>
                <c:pt idx="313">
                  <c:v>73834.53853400249</c:v>
                </c:pt>
                <c:pt idx="314">
                  <c:v>74202.16888223022</c:v>
                </c:pt>
                <c:pt idx="315">
                  <c:v>74947.7404695938</c:v>
                </c:pt>
                <c:pt idx="316">
                  <c:v>76606.83618349998</c:v>
                </c:pt>
                <c:pt idx="317">
                  <c:v>78082.4355682333</c:v>
                </c:pt>
                <c:pt idx="318">
                  <c:v>77159.06795503949</c:v>
                </c:pt>
                <c:pt idx="319">
                  <c:v>78895.1672305673</c:v>
                </c:pt>
                <c:pt idx="320">
                  <c:v>76367.19647944841</c:v>
                </c:pt>
                <c:pt idx="321">
                  <c:v>76922.2664526447</c:v>
                </c:pt>
                <c:pt idx="322">
                  <c:v>78241.84730308788</c:v>
                </c:pt>
                <c:pt idx="323">
                  <c:v>76764.6730156682</c:v>
                </c:pt>
                <c:pt idx="324">
                  <c:v>75581.6370105363</c:v>
                </c:pt>
                <c:pt idx="325">
                  <c:v>79823.95024915731</c:v>
                </c:pt>
                <c:pt idx="326">
                  <c:v>78634.81364457039</c:v>
                </c:pt>
                <c:pt idx="327">
                  <c:v>80955.0074783833</c:v>
                </c:pt>
                <c:pt idx="328">
                  <c:v>80912.24329521638</c:v>
                </c:pt>
                <c:pt idx="329">
                  <c:v>79043.23357046419</c:v>
                </c:pt>
                <c:pt idx="330">
                  <c:v>79758.4569729113</c:v>
                </c:pt>
                <c:pt idx="331">
                  <c:v>74323.28493137521</c:v>
                </c:pt>
                <c:pt idx="332">
                  <c:v>71663.5205369887</c:v>
                </c:pt>
                <c:pt idx="333">
                  <c:v>77307.04959576599</c:v>
                </c:pt>
                <c:pt idx="334">
                  <c:v>76703.1076439457</c:v>
                </c:pt>
                <c:pt idx="335">
                  <c:v>75352.08720225359</c:v>
                </c:pt>
                <c:pt idx="336">
                  <c:v>70825.26587979049</c:v>
                </c:pt>
                <c:pt idx="337">
                  <c:v>70377.5116652101</c:v>
                </c:pt>
                <c:pt idx="338">
                  <c:v>75641.5599759402</c:v>
                </c:pt>
                <c:pt idx="339">
                  <c:v>76802.7734943103</c:v>
                </c:pt>
                <c:pt idx="340">
                  <c:v>76964.63623036178</c:v>
                </c:pt>
                <c:pt idx="341">
                  <c:v>76539.2282034658</c:v>
                </c:pt>
                <c:pt idx="342">
                  <c:v>79860.8608210253</c:v>
                </c:pt>
                <c:pt idx="343">
                  <c:v>80168.33659521978</c:v>
                </c:pt>
                <c:pt idx="344">
                  <c:v>80694.46977991909</c:v>
                </c:pt>
                <c:pt idx="345">
                  <c:v>79344.1537396437</c:v>
                </c:pt>
                <c:pt idx="346">
                  <c:v>79986.03207456668</c:v>
                </c:pt>
                <c:pt idx="347">
                  <c:v>81745.70614346168</c:v>
                </c:pt>
                <c:pt idx="348">
                  <c:v>83998.40440760957</c:v>
                </c:pt>
                <c:pt idx="349">
                  <c:v>86392.1920115972</c:v>
                </c:pt>
                <c:pt idx="350">
                  <c:v>87506.6328524531</c:v>
                </c:pt>
                <c:pt idx="351">
                  <c:v>88910.833868478</c:v>
                </c:pt>
                <c:pt idx="352">
                  <c:v>90952.8614196699</c:v>
                </c:pt>
                <c:pt idx="353">
                  <c:v>91404.138930587</c:v>
                </c:pt>
                <c:pt idx="354">
                  <c:v>93991.81555976471</c:v>
                </c:pt>
                <c:pt idx="355">
                  <c:v>94397.91859069871</c:v>
                </c:pt>
                <c:pt idx="356">
                  <c:v>96256.9752178563</c:v>
                </c:pt>
                <c:pt idx="357">
                  <c:v>98277.9209741448</c:v>
                </c:pt>
                <c:pt idx="358">
                  <c:v>100225.381465341</c:v>
                </c:pt>
                <c:pt idx="359">
                  <c:v>101874.91248227</c:v>
                </c:pt>
              </c:numCache>
            </c:numRef>
          </c:val>
          <c:smooth val="0"/>
          <c:extLst xmlns:c16r2="http://schemas.microsoft.com/office/drawing/2015/06/chart">
            <c:ext xmlns:c16="http://schemas.microsoft.com/office/drawing/2014/chart" uri="{C3380CC4-5D6E-409C-BE32-E72D297353CC}">
              <c16:uniqueId val="{00000000-44D3-4C16-A35C-E95EB81CBF6C}"/>
            </c:ext>
          </c:extLst>
        </c:ser>
        <c:ser>
          <c:idx val="1"/>
          <c:order val="1"/>
          <c:tx>
            <c:strRef>
              <c:f>Sheet1!$C$1</c:f>
              <c:strCache>
                <c:ptCount val="1"/>
                <c:pt idx="0">
                  <c:v>75/25</c:v>
                </c:pt>
              </c:strCache>
            </c:strRef>
          </c:tx>
          <c:spPr>
            <a:ln>
              <a:solidFill>
                <a:srgbClr val="6EA1B7"/>
              </a:solidFill>
            </a:ln>
          </c:spPr>
          <c:marker>
            <c:symbol val="none"/>
          </c:marker>
          <c:cat>
            <c:numRef>
              <c:f>Sheet1!$A$2:$A$361</c:f>
              <c:numCache>
                <c:formatCode>mm/yyyy</c:formatCode>
                <c:ptCount val="360"/>
                <c:pt idx="0">
                  <c:v>32173.0</c:v>
                </c:pt>
                <c:pt idx="1">
                  <c:v>32202.0</c:v>
                </c:pt>
                <c:pt idx="2">
                  <c:v>32233.0</c:v>
                </c:pt>
                <c:pt idx="3">
                  <c:v>32263.0</c:v>
                </c:pt>
                <c:pt idx="4">
                  <c:v>32294.0</c:v>
                </c:pt>
                <c:pt idx="5">
                  <c:v>32324.0</c:v>
                </c:pt>
                <c:pt idx="6">
                  <c:v>32355.0</c:v>
                </c:pt>
                <c:pt idx="7">
                  <c:v>32386.0</c:v>
                </c:pt>
                <c:pt idx="8">
                  <c:v>32416.0</c:v>
                </c:pt>
                <c:pt idx="9">
                  <c:v>32447.0</c:v>
                </c:pt>
                <c:pt idx="10">
                  <c:v>32477.0</c:v>
                </c:pt>
                <c:pt idx="11">
                  <c:v>32508.0</c:v>
                </c:pt>
                <c:pt idx="12">
                  <c:v>32539.0</c:v>
                </c:pt>
                <c:pt idx="13">
                  <c:v>32567.0</c:v>
                </c:pt>
                <c:pt idx="14">
                  <c:v>32598.0</c:v>
                </c:pt>
                <c:pt idx="15">
                  <c:v>32628.0</c:v>
                </c:pt>
                <c:pt idx="16">
                  <c:v>32659.0</c:v>
                </c:pt>
                <c:pt idx="17">
                  <c:v>32689.0</c:v>
                </c:pt>
                <c:pt idx="18">
                  <c:v>32720.0</c:v>
                </c:pt>
                <c:pt idx="19">
                  <c:v>32751.0</c:v>
                </c:pt>
                <c:pt idx="20">
                  <c:v>32781.0</c:v>
                </c:pt>
                <c:pt idx="21">
                  <c:v>32812.0</c:v>
                </c:pt>
                <c:pt idx="22">
                  <c:v>32842.0</c:v>
                </c:pt>
                <c:pt idx="23">
                  <c:v>32873.0</c:v>
                </c:pt>
                <c:pt idx="24">
                  <c:v>32904.0</c:v>
                </c:pt>
                <c:pt idx="25">
                  <c:v>32932.0</c:v>
                </c:pt>
                <c:pt idx="26">
                  <c:v>32963.0</c:v>
                </c:pt>
                <c:pt idx="27">
                  <c:v>32993.0</c:v>
                </c:pt>
                <c:pt idx="28">
                  <c:v>33024.0</c:v>
                </c:pt>
                <c:pt idx="29">
                  <c:v>33054.0</c:v>
                </c:pt>
                <c:pt idx="30">
                  <c:v>33085.0</c:v>
                </c:pt>
                <c:pt idx="31">
                  <c:v>33116.0</c:v>
                </c:pt>
                <c:pt idx="32">
                  <c:v>33146.0</c:v>
                </c:pt>
                <c:pt idx="33">
                  <c:v>33177.0</c:v>
                </c:pt>
                <c:pt idx="34">
                  <c:v>33207.0</c:v>
                </c:pt>
                <c:pt idx="35">
                  <c:v>33238.0</c:v>
                </c:pt>
                <c:pt idx="36">
                  <c:v>33269.0</c:v>
                </c:pt>
                <c:pt idx="37">
                  <c:v>33297.0</c:v>
                </c:pt>
                <c:pt idx="38">
                  <c:v>33328.0</c:v>
                </c:pt>
                <c:pt idx="39">
                  <c:v>33358.0</c:v>
                </c:pt>
                <c:pt idx="40">
                  <c:v>33389.0</c:v>
                </c:pt>
                <c:pt idx="41">
                  <c:v>33419.0</c:v>
                </c:pt>
                <c:pt idx="42">
                  <c:v>33450.0</c:v>
                </c:pt>
                <c:pt idx="43">
                  <c:v>33481.0</c:v>
                </c:pt>
                <c:pt idx="44">
                  <c:v>33511.0</c:v>
                </c:pt>
                <c:pt idx="45">
                  <c:v>33542.0</c:v>
                </c:pt>
                <c:pt idx="46">
                  <c:v>33572.0</c:v>
                </c:pt>
                <c:pt idx="47">
                  <c:v>33603.0</c:v>
                </c:pt>
                <c:pt idx="48">
                  <c:v>33634.0</c:v>
                </c:pt>
                <c:pt idx="49">
                  <c:v>33663.0</c:v>
                </c:pt>
                <c:pt idx="50">
                  <c:v>33694.0</c:v>
                </c:pt>
                <c:pt idx="51">
                  <c:v>33724.0</c:v>
                </c:pt>
                <c:pt idx="52">
                  <c:v>33755.0</c:v>
                </c:pt>
                <c:pt idx="53">
                  <c:v>33785.0</c:v>
                </c:pt>
                <c:pt idx="54">
                  <c:v>33816.0</c:v>
                </c:pt>
                <c:pt idx="55">
                  <c:v>33847.0</c:v>
                </c:pt>
                <c:pt idx="56">
                  <c:v>33877.0</c:v>
                </c:pt>
                <c:pt idx="57">
                  <c:v>33908.0</c:v>
                </c:pt>
                <c:pt idx="58">
                  <c:v>33938.0</c:v>
                </c:pt>
                <c:pt idx="59">
                  <c:v>33969.0</c:v>
                </c:pt>
                <c:pt idx="60">
                  <c:v>34000.0</c:v>
                </c:pt>
                <c:pt idx="61">
                  <c:v>34028.0</c:v>
                </c:pt>
                <c:pt idx="62">
                  <c:v>34059.0</c:v>
                </c:pt>
                <c:pt idx="63">
                  <c:v>34089.0</c:v>
                </c:pt>
                <c:pt idx="64">
                  <c:v>34120.0</c:v>
                </c:pt>
                <c:pt idx="65">
                  <c:v>34150.0</c:v>
                </c:pt>
                <c:pt idx="66">
                  <c:v>34181.0</c:v>
                </c:pt>
                <c:pt idx="67">
                  <c:v>34212.0</c:v>
                </c:pt>
                <c:pt idx="68">
                  <c:v>34242.0</c:v>
                </c:pt>
                <c:pt idx="69">
                  <c:v>34273.0</c:v>
                </c:pt>
                <c:pt idx="70">
                  <c:v>34303.0</c:v>
                </c:pt>
                <c:pt idx="71">
                  <c:v>34334.0</c:v>
                </c:pt>
                <c:pt idx="72">
                  <c:v>34365.0</c:v>
                </c:pt>
                <c:pt idx="73">
                  <c:v>34393.0</c:v>
                </c:pt>
                <c:pt idx="74">
                  <c:v>34424.0</c:v>
                </c:pt>
                <c:pt idx="75">
                  <c:v>34454.0</c:v>
                </c:pt>
                <c:pt idx="76">
                  <c:v>34485.0</c:v>
                </c:pt>
                <c:pt idx="77">
                  <c:v>34515.0</c:v>
                </c:pt>
                <c:pt idx="78">
                  <c:v>34546.0</c:v>
                </c:pt>
                <c:pt idx="79">
                  <c:v>34577.0</c:v>
                </c:pt>
                <c:pt idx="80">
                  <c:v>34607.0</c:v>
                </c:pt>
                <c:pt idx="81">
                  <c:v>34638.0</c:v>
                </c:pt>
                <c:pt idx="82">
                  <c:v>34668.0</c:v>
                </c:pt>
                <c:pt idx="83">
                  <c:v>34699.0</c:v>
                </c:pt>
                <c:pt idx="84">
                  <c:v>34730.0</c:v>
                </c:pt>
                <c:pt idx="85">
                  <c:v>34758.0</c:v>
                </c:pt>
                <c:pt idx="86">
                  <c:v>34789.0</c:v>
                </c:pt>
                <c:pt idx="87">
                  <c:v>34819.0</c:v>
                </c:pt>
                <c:pt idx="88">
                  <c:v>34850.0</c:v>
                </c:pt>
                <c:pt idx="89">
                  <c:v>34880.0</c:v>
                </c:pt>
                <c:pt idx="90">
                  <c:v>34911.0</c:v>
                </c:pt>
                <c:pt idx="91">
                  <c:v>34942.0</c:v>
                </c:pt>
                <c:pt idx="92">
                  <c:v>34972.0</c:v>
                </c:pt>
                <c:pt idx="93">
                  <c:v>35003.0</c:v>
                </c:pt>
                <c:pt idx="94">
                  <c:v>35033.0</c:v>
                </c:pt>
                <c:pt idx="95">
                  <c:v>35064.0</c:v>
                </c:pt>
                <c:pt idx="96">
                  <c:v>35095.0</c:v>
                </c:pt>
                <c:pt idx="97">
                  <c:v>35124.0</c:v>
                </c:pt>
                <c:pt idx="98">
                  <c:v>35155.0</c:v>
                </c:pt>
                <c:pt idx="99">
                  <c:v>35185.0</c:v>
                </c:pt>
                <c:pt idx="100">
                  <c:v>35216.0</c:v>
                </c:pt>
                <c:pt idx="101">
                  <c:v>35246.0</c:v>
                </c:pt>
                <c:pt idx="102">
                  <c:v>35277.0</c:v>
                </c:pt>
                <c:pt idx="103">
                  <c:v>35308.0</c:v>
                </c:pt>
                <c:pt idx="104">
                  <c:v>35338.0</c:v>
                </c:pt>
                <c:pt idx="105">
                  <c:v>35369.0</c:v>
                </c:pt>
                <c:pt idx="106">
                  <c:v>35399.0</c:v>
                </c:pt>
                <c:pt idx="107">
                  <c:v>35430.0</c:v>
                </c:pt>
                <c:pt idx="108">
                  <c:v>35461.0</c:v>
                </c:pt>
                <c:pt idx="109">
                  <c:v>35489.0</c:v>
                </c:pt>
                <c:pt idx="110">
                  <c:v>35520.0</c:v>
                </c:pt>
                <c:pt idx="111">
                  <c:v>35550.0</c:v>
                </c:pt>
                <c:pt idx="112">
                  <c:v>35581.0</c:v>
                </c:pt>
                <c:pt idx="113">
                  <c:v>35611.0</c:v>
                </c:pt>
                <c:pt idx="114">
                  <c:v>35642.0</c:v>
                </c:pt>
                <c:pt idx="115">
                  <c:v>35673.0</c:v>
                </c:pt>
                <c:pt idx="116">
                  <c:v>35703.0</c:v>
                </c:pt>
                <c:pt idx="117">
                  <c:v>35734.0</c:v>
                </c:pt>
                <c:pt idx="118">
                  <c:v>35764.0</c:v>
                </c:pt>
                <c:pt idx="119">
                  <c:v>35795.0</c:v>
                </c:pt>
                <c:pt idx="120">
                  <c:v>35826.0</c:v>
                </c:pt>
                <c:pt idx="121">
                  <c:v>35854.0</c:v>
                </c:pt>
                <c:pt idx="122">
                  <c:v>35885.0</c:v>
                </c:pt>
                <c:pt idx="123">
                  <c:v>35915.0</c:v>
                </c:pt>
                <c:pt idx="124">
                  <c:v>35946.0</c:v>
                </c:pt>
                <c:pt idx="125">
                  <c:v>35976.0</c:v>
                </c:pt>
                <c:pt idx="126">
                  <c:v>36007.0</c:v>
                </c:pt>
                <c:pt idx="127">
                  <c:v>36038.0</c:v>
                </c:pt>
                <c:pt idx="128">
                  <c:v>36068.0</c:v>
                </c:pt>
                <c:pt idx="129">
                  <c:v>36099.0</c:v>
                </c:pt>
                <c:pt idx="130">
                  <c:v>36129.0</c:v>
                </c:pt>
                <c:pt idx="131">
                  <c:v>36160.0</c:v>
                </c:pt>
                <c:pt idx="132">
                  <c:v>36191.0</c:v>
                </c:pt>
                <c:pt idx="133">
                  <c:v>36219.0</c:v>
                </c:pt>
                <c:pt idx="134">
                  <c:v>36250.0</c:v>
                </c:pt>
                <c:pt idx="135">
                  <c:v>36280.0</c:v>
                </c:pt>
                <c:pt idx="136">
                  <c:v>36311.0</c:v>
                </c:pt>
                <c:pt idx="137">
                  <c:v>36341.0</c:v>
                </c:pt>
                <c:pt idx="138">
                  <c:v>36372.0</c:v>
                </c:pt>
                <c:pt idx="139">
                  <c:v>36403.0</c:v>
                </c:pt>
                <c:pt idx="140">
                  <c:v>36433.0</c:v>
                </c:pt>
                <c:pt idx="141">
                  <c:v>36464.0</c:v>
                </c:pt>
                <c:pt idx="142">
                  <c:v>36494.0</c:v>
                </c:pt>
                <c:pt idx="143">
                  <c:v>36525.0</c:v>
                </c:pt>
                <c:pt idx="144">
                  <c:v>36556.0</c:v>
                </c:pt>
                <c:pt idx="145">
                  <c:v>36585.0</c:v>
                </c:pt>
                <c:pt idx="146">
                  <c:v>36616.0</c:v>
                </c:pt>
                <c:pt idx="147">
                  <c:v>36646.0</c:v>
                </c:pt>
                <c:pt idx="148">
                  <c:v>36677.0</c:v>
                </c:pt>
                <c:pt idx="149">
                  <c:v>36707.0</c:v>
                </c:pt>
                <c:pt idx="150">
                  <c:v>36738.0</c:v>
                </c:pt>
                <c:pt idx="151">
                  <c:v>36769.0</c:v>
                </c:pt>
                <c:pt idx="152">
                  <c:v>36799.0</c:v>
                </c:pt>
                <c:pt idx="153">
                  <c:v>36830.0</c:v>
                </c:pt>
                <c:pt idx="154">
                  <c:v>36860.0</c:v>
                </c:pt>
                <c:pt idx="155">
                  <c:v>36891.0</c:v>
                </c:pt>
                <c:pt idx="156">
                  <c:v>36922.0</c:v>
                </c:pt>
                <c:pt idx="157">
                  <c:v>36950.0</c:v>
                </c:pt>
                <c:pt idx="158">
                  <c:v>36981.0</c:v>
                </c:pt>
                <c:pt idx="159">
                  <c:v>37011.0</c:v>
                </c:pt>
                <c:pt idx="160">
                  <c:v>37042.0</c:v>
                </c:pt>
                <c:pt idx="161">
                  <c:v>37072.0</c:v>
                </c:pt>
                <c:pt idx="162">
                  <c:v>37103.0</c:v>
                </c:pt>
                <c:pt idx="163">
                  <c:v>37134.0</c:v>
                </c:pt>
                <c:pt idx="164">
                  <c:v>37164.0</c:v>
                </c:pt>
                <c:pt idx="165">
                  <c:v>37195.0</c:v>
                </c:pt>
                <c:pt idx="166">
                  <c:v>37225.0</c:v>
                </c:pt>
                <c:pt idx="167">
                  <c:v>37256.0</c:v>
                </c:pt>
                <c:pt idx="168">
                  <c:v>37287.0</c:v>
                </c:pt>
                <c:pt idx="169">
                  <c:v>37315.0</c:v>
                </c:pt>
                <c:pt idx="170">
                  <c:v>37346.0</c:v>
                </c:pt>
                <c:pt idx="171">
                  <c:v>37376.0</c:v>
                </c:pt>
                <c:pt idx="172">
                  <c:v>37407.0</c:v>
                </c:pt>
                <c:pt idx="173">
                  <c:v>37437.0</c:v>
                </c:pt>
                <c:pt idx="174">
                  <c:v>37468.0</c:v>
                </c:pt>
                <c:pt idx="175">
                  <c:v>37499.0</c:v>
                </c:pt>
                <c:pt idx="176">
                  <c:v>37529.0</c:v>
                </c:pt>
                <c:pt idx="177">
                  <c:v>37560.0</c:v>
                </c:pt>
                <c:pt idx="178">
                  <c:v>37590.0</c:v>
                </c:pt>
                <c:pt idx="179">
                  <c:v>37621.0</c:v>
                </c:pt>
                <c:pt idx="180">
                  <c:v>37652.0</c:v>
                </c:pt>
                <c:pt idx="181">
                  <c:v>37680.0</c:v>
                </c:pt>
                <c:pt idx="182">
                  <c:v>37711.0</c:v>
                </c:pt>
                <c:pt idx="183">
                  <c:v>37741.0</c:v>
                </c:pt>
                <c:pt idx="184">
                  <c:v>37772.0</c:v>
                </c:pt>
                <c:pt idx="185">
                  <c:v>37802.0</c:v>
                </c:pt>
                <c:pt idx="186">
                  <c:v>37833.0</c:v>
                </c:pt>
                <c:pt idx="187">
                  <c:v>37864.0</c:v>
                </c:pt>
                <c:pt idx="188">
                  <c:v>37894.0</c:v>
                </c:pt>
                <c:pt idx="189">
                  <c:v>37925.0</c:v>
                </c:pt>
                <c:pt idx="190">
                  <c:v>37955.0</c:v>
                </c:pt>
                <c:pt idx="191">
                  <c:v>37986.0</c:v>
                </c:pt>
                <c:pt idx="192">
                  <c:v>38017.0</c:v>
                </c:pt>
                <c:pt idx="193">
                  <c:v>38046.0</c:v>
                </c:pt>
                <c:pt idx="194">
                  <c:v>38077.0</c:v>
                </c:pt>
                <c:pt idx="195">
                  <c:v>38107.0</c:v>
                </c:pt>
                <c:pt idx="196">
                  <c:v>38138.0</c:v>
                </c:pt>
                <c:pt idx="197">
                  <c:v>38168.0</c:v>
                </c:pt>
                <c:pt idx="198">
                  <c:v>38199.0</c:v>
                </c:pt>
                <c:pt idx="199">
                  <c:v>38230.0</c:v>
                </c:pt>
                <c:pt idx="200">
                  <c:v>38260.0</c:v>
                </c:pt>
                <c:pt idx="201">
                  <c:v>38291.0</c:v>
                </c:pt>
                <c:pt idx="202">
                  <c:v>38321.0</c:v>
                </c:pt>
                <c:pt idx="203">
                  <c:v>38352.0</c:v>
                </c:pt>
                <c:pt idx="204">
                  <c:v>38383.0</c:v>
                </c:pt>
                <c:pt idx="205">
                  <c:v>38411.0</c:v>
                </c:pt>
                <c:pt idx="206">
                  <c:v>38442.0</c:v>
                </c:pt>
                <c:pt idx="207">
                  <c:v>38472.0</c:v>
                </c:pt>
                <c:pt idx="208">
                  <c:v>38503.0</c:v>
                </c:pt>
                <c:pt idx="209">
                  <c:v>38533.0</c:v>
                </c:pt>
                <c:pt idx="210">
                  <c:v>38564.0</c:v>
                </c:pt>
                <c:pt idx="211">
                  <c:v>38595.0</c:v>
                </c:pt>
                <c:pt idx="212">
                  <c:v>38625.0</c:v>
                </c:pt>
                <c:pt idx="213">
                  <c:v>38656.0</c:v>
                </c:pt>
                <c:pt idx="214">
                  <c:v>38686.0</c:v>
                </c:pt>
                <c:pt idx="215">
                  <c:v>38717.0</c:v>
                </c:pt>
                <c:pt idx="216">
                  <c:v>38748.0</c:v>
                </c:pt>
                <c:pt idx="217">
                  <c:v>38776.0</c:v>
                </c:pt>
                <c:pt idx="218">
                  <c:v>38807.0</c:v>
                </c:pt>
                <c:pt idx="219">
                  <c:v>38837.0</c:v>
                </c:pt>
                <c:pt idx="220">
                  <c:v>38868.0</c:v>
                </c:pt>
                <c:pt idx="221">
                  <c:v>38898.0</c:v>
                </c:pt>
                <c:pt idx="222">
                  <c:v>38929.0</c:v>
                </c:pt>
                <c:pt idx="223">
                  <c:v>38960.0</c:v>
                </c:pt>
                <c:pt idx="224">
                  <c:v>38990.0</c:v>
                </c:pt>
                <c:pt idx="225">
                  <c:v>39021.0</c:v>
                </c:pt>
                <c:pt idx="226">
                  <c:v>39051.0</c:v>
                </c:pt>
                <c:pt idx="227">
                  <c:v>39082.0</c:v>
                </c:pt>
                <c:pt idx="228">
                  <c:v>39113.0</c:v>
                </c:pt>
                <c:pt idx="229">
                  <c:v>39141.0</c:v>
                </c:pt>
                <c:pt idx="230">
                  <c:v>39172.0</c:v>
                </c:pt>
                <c:pt idx="231">
                  <c:v>39202.0</c:v>
                </c:pt>
                <c:pt idx="232">
                  <c:v>39233.0</c:v>
                </c:pt>
                <c:pt idx="233">
                  <c:v>39263.0</c:v>
                </c:pt>
                <c:pt idx="234">
                  <c:v>39294.0</c:v>
                </c:pt>
                <c:pt idx="235">
                  <c:v>39325.0</c:v>
                </c:pt>
                <c:pt idx="236">
                  <c:v>39355.0</c:v>
                </c:pt>
                <c:pt idx="237">
                  <c:v>39386.0</c:v>
                </c:pt>
                <c:pt idx="238">
                  <c:v>39416.0</c:v>
                </c:pt>
                <c:pt idx="239">
                  <c:v>39447.0</c:v>
                </c:pt>
                <c:pt idx="240">
                  <c:v>39478.0</c:v>
                </c:pt>
                <c:pt idx="241">
                  <c:v>39507.0</c:v>
                </c:pt>
                <c:pt idx="242">
                  <c:v>39538.0</c:v>
                </c:pt>
                <c:pt idx="243">
                  <c:v>39568.0</c:v>
                </c:pt>
                <c:pt idx="244">
                  <c:v>39599.0</c:v>
                </c:pt>
                <c:pt idx="245">
                  <c:v>39629.0</c:v>
                </c:pt>
                <c:pt idx="246">
                  <c:v>39660.0</c:v>
                </c:pt>
                <c:pt idx="247">
                  <c:v>39691.0</c:v>
                </c:pt>
                <c:pt idx="248">
                  <c:v>39721.0</c:v>
                </c:pt>
                <c:pt idx="249">
                  <c:v>39752.0</c:v>
                </c:pt>
                <c:pt idx="250">
                  <c:v>39782.0</c:v>
                </c:pt>
                <c:pt idx="251">
                  <c:v>39813.0</c:v>
                </c:pt>
                <c:pt idx="252">
                  <c:v>39844.0</c:v>
                </c:pt>
                <c:pt idx="253">
                  <c:v>39872.0</c:v>
                </c:pt>
                <c:pt idx="254">
                  <c:v>39903.0</c:v>
                </c:pt>
                <c:pt idx="255">
                  <c:v>39933.0</c:v>
                </c:pt>
                <c:pt idx="256">
                  <c:v>39964.0</c:v>
                </c:pt>
                <c:pt idx="257">
                  <c:v>39994.0</c:v>
                </c:pt>
                <c:pt idx="258">
                  <c:v>40025.0</c:v>
                </c:pt>
                <c:pt idx="259">
                  <c:v>40056.0</c:v>
                </c:pt>
                <c:pt idx="260">
                  <c:v>40086.0</c:v>
                </c:pt>
                <c:pt idx="261">
                  <c:v>40117.0</c:v>
                </c:pt>
                <c:pt idx="262">
                  <c:v>40147.0</c:v>
                </c:pt>
                <c:pt idx="263">
                  <c:v>40178.0</c:v>
                </c:pt>
                <c:pt idx="264">
                  <c:v>40209.0</c:v>
                </c:pt>
                <c:pt idx="265">
                  <c:v>40237.0</c:v>
                </c:pt>
                <c:pt idx="266">
                  <c:v>40268.0</c:v>
                </c:pt>
                <c:pt idx="267">
                  <c:v>40298.0</c:v>
                </c:pt>
                <c:pt idx="268">
                  <c:v>40329.0</c:v>
                </c:pt>
                <c:pt idx="269">
                  <c:v>40359.0</c:v>
                </c:pt>
                <c:pt idx="270">
                  <c:v>40390.0</c:v>
                </c:pt>
                <c:pt idx="271">
                  <c:v>40421.0</c:v>
                </c:pt>
                <c:pt idx="272">
                  <c:v>40451.0</c:v>
                </c:pt>
                <c:pt idx="273">
                  <c:v>40482.0</c:v>
                </c:pt>
                <c:pt idx="274">
                  <c:v>40512.0</c:v>
                </c:pt>
                <c:pt idx="275">
                  <c:v>40543.0</c:v>
                </c:pt>
                <c:pt idx="276">
                  <c:v>40574.0</c:v>
                </c:pt>
                <c:pt idx="277">
                  <c:v>40602.0</c:v>
                </c:pt>
                <c:pt idx="278">
                  <c:v>40633.0</c:v>
                </c:pt>
                <c:pt idx="279">
                  <c:v>40663.0</c:v>
                </c:pt>
                <c:pt idx="280">
                  <c:v>40694.0</c:v>
                </c:pt>
                <c:pt idx="281">
                  <c:v>40724.0</c:v>
                </c:pt>
                <c:pt idx="282">
                  <c:v>40755.0</c:v>
                </c:pt>
                <c:pt idx="283">
                  <c:v>40786.0</c:v>
                </c:pt>
                <c:pt idx="284">
                  <c:v>40816.0</c:v>
                </c:pt>
                <c:pt idx="285">
                  <c:v>40847.0</c:v>
                </c:pt>
                <c:pt idx="286">
                  <c:v>40877.0</c:v>
                </c:pt>
                <c:pt idx="287">
                  <c:v>40908.0</c:v>
                </c:pt>
                <c:pt idx="288">
                  <c:v>40939.0</c:v>
                </c:pt>
                <c:pt idx="289">
                  <c:v>40968.0</c:v>
                </c:pt>
                <c:pt idx="290">
                  <c:v>40999.0</c:v>
                </c:pt>
                <c:pt idx="291">
                  <c:v>41029.0</c:v>
                </c:pt>
                <c:pt idx="292">
                  <c:v>41060.0</c:v>
                </c:pt>
                <c:pt idx="293">
                  <c:v>41090.0</c:v>
                </c:pt>
                <c:pt idx="294">
                  <c:v>41121.0</c:v>
                </c:pt>
                <c:pt idx="295">
                  <c:v>41152.0</c:v>
                </c:pt>
                <c:pt idx="296">
                  <c:v>41182.0</c:v>
                </c:pt>
                <c:pt idx="297">
                  <c:v>41213.0</c:v>
                </c:pt>
                <c:pt idx="298">
                  <c:v>41243.0</c:v>
                </c:pt>
                <c:pt idx="299">
                  <c:v>41274.0</c:v>
                </c:pt>
                <c:pt idx="300">
                  <c:v>41305.0</c:v>
                </c:pt>
                <c:pt idx="301">
                  <c:v>41333.0</c:v>
                </c:pt>
                <c:pt idx="302">
                  <c:v>41364.0</c:v>
                </c:pt>
                <c:pt idx="303">
                  <c:v>41394.0</c:v>
                </c:pt>
                <c:pt idx="304">
                  <c:v>41425.0</c:v>
                </c:pt>
                <c:pt idx="305">
                  <c:v>41455.0</c:v>
                </c:pt>
                <c:pt idx="306">
                  <c:v>41486.0</c:v>
                </c:pt>
                <c:pt idx="307">
                  <c:v>41517.0</c:v>
                </c:pt>
                <c:pt idx="308">
                  <c:v>41547.0</c:v>
                </c:pt>
                <c:pt idx="309">
                  <c:v>41578.0</c:v>
                </c:pt>
                <c:pt idx="310">
                  <c:v>41608.0</c:v>
                </c:pt>
                <c:pt idx="311">
                  <c:v>41639.0</c:v>
                </c:pt>
                <c:pt idx="312">
                  <c:v>41670.0</c:v>
                </c:pt>
                <c:pt idx="313">
                  <c:v>41698.0</c:v>
                </c:pt>
                <c:pt idx="314">
                  <c:v>41729.0</c:v>
                </c:pt>
                <c:pt idx="315">
                  <c:v>41759.0</c:v>
                </c:pt>
                <c:pt idx="316">
                  <c:v>41790.0</c:v>
                </c:pt>
                <c:pt idx="317">
                  <c:v>41820.0</c:v>
                </c:pt>
                <c:pt idx="318">
                  <c:v>41851.0</c:v>
                </c:pt>
                <c:pt idx="319">
                  <c:v>41882.0</c:v>
                </c:pt>
                <c:pt idx="320">
                  <c:v>41912.0</c:v>
                </c:pt>
                <c:pt idx="321">
                  <c:v>41943.0</c:v>
                </c:pt>
                <c:pt idx="322">
                  <c:v>41973.0</c:v>
                </c:pt>
                <c:pt idx="323">
                  <c:v>42004.0</c:v>
                </c:pt>
                <c:pt idx="324">
                  <c:v>42035.0</c:v>
                </c:pt>
                <c:pt idx="325">
                  <c:v>42063.0</c:v>
                </c:pt>
                <c:pt idx="326">
                  <c:v>42094.0</c:v>
                </c:pt>
                <c:pt idx="327">
                  <c:v>42124.0</c:v>
                </c:pt>
                <c:pt idx="328">
                  <c:v>42155.0</c:v>
                </c:pt>
                <c:pt idx="329">
                  <c:v>42185.0</c:v>
                </c:pt>
                <c:pt idx="330">
                  <c:v>42216.0</c:v>
                </c:pt>
                <c:pt idx="331">
                  <c:v>42247.0</c:v>
                </c:pt>
                <c:pt idx="332">
                  <c:v>42277.0</c:v>
                </c:pt>
                <c:pt idx="333">
                  <c:v>42308.0</c:v>
                </c:pt>
                <c:pt idx="334">
                  <c:v>42338.0</c:v>
                </c:pt>
                <c:pt idx="335">
                  <c:v>42369.0</c:v>
                </c:pt>
                <c:pt idx="336">
                  <c:v>42400.0</c:v>
                </c:pt>
                <c:pt idx="337">
                  <c:v>42429.0</c:v>
                </c:pt>
                <c:pt idx="338">
                  <c:v>42460.0</c:v>
                </c:pt>
                <c:pt idx="339">
                  <c:v>42490.0</c:v>
                </c:pt>
                <c:pt idx="340">
                  <c:v>42521.0</c:v>
                </c:pt>
                <c:pt idx="341">
                  <c:v>42551.0</c:v>
                </c:pt>
                <c:pt idx="342">
                  <c:v>42582.0</c:v>
                </c:pt>
                <c:pt idx="343">
                  <c:v>42613.0</c:v>
                </c:pt>
                <c:pt idx="344">
                  <c:v>42643.0</c:v>
                </c:pt>
                <c:pt idx="345">
                  <c:v>42674.0</c:v>
                </c:pt>
                <c:pt idx="346">
                  <c:v>42704.0</c:v>
                </c:pt>
                <c:pt idx="347">
                  <c:v>42735.0</c:v>
                </c:pt>
                <c:pt idx="348">
                  <c:v>42766.0</c:v>
                </c:pt>
                <c:pt idx="349">
                  <c:v>42794.0</c:v>
                </c:pt>
                <c:pt idx="350">
                  <c:v>42825.0</c:v>
                </c:pt>
                <c:pt idx="351">
                  <c:v>42855.0</c:v>
                </c:pt>
                <c:pt idx="352">
                  <c:v>42886.0</c:v>
                </c:pt>
                <c:pt idx="353">
                  <c:v>42916.0</c:v>
                </c:pt>
                <c:pt idx="354">
                  <c:v>42947.0</c:v>
                </c:pt>
                <c:pt idx="355">
                  <c:v>42978.0</c:v>
                </c:pt>
                <c:pt idx="356">
                  <c:v>43008.0</c:v>
                </c:pt>
                <c:pt idx="357">
                  <c:v>43039.0</c:v>
                </c:pt>
                <c:pt idx="358">
                  <c:v>43069.0</c:v>
                </c:pt>
                <c:pt idx="359">
                  <c:v>43100.0</c:v>
                </c:pt>
              </c:numCache>
            </c:numRef>
          </c:cat>
          <c:val>
            <c:numRef>
              <c:f>Sheet1!$C$2:$C$361</c:f>
              <c:numCache>
                <c:formatCode>_(* #,##0_);_(* \(#,##0\);_(* "-"??_);_(@_)</c:formatCode>
                <c:ptCount val="360"/>
                <c:pt idx="0">
                  <c:v>10197.33</c:v>
                </c:pt>
                <c:pt idx="1">
                  <c:v>10653.131753308</c:v>
                </c:pt>
                <c:pt idx="2">
                  <c:v>10913.3548481255</c:v>
                </c:pt>
                <c:pt idx="3">
                  <c:v>11032.1926554146</c:v>
                </c:pt>
                <c:pt idx="4">
                  <c:v>10884.6096879205</c:v>
                </c:pt>
                <c:pt idx="5">
                  <c:v>10891.3494523892</c:v>
                </c:pt>
                <c:pt idx="6">
                  <c:v>11058.2815749607</c:v>
                </c:pt>
                <c:pt idx="7">
                  <c:v>10620.9066669391</c:v>
                </c:pt>
                <c:pt idx="8">
                  <c:v>10981.444844066</c:v>
                </c:pt>
                <c:pt idx="9">
                  <c:v>11538.9905239494</c:v>
                </c:pt>
                <c:pt idx="10">
                  <c:v>11847.2478327916</c:v>
                </c:pt>
                <c:pt idx="11">
                  <c:v>11947.9704267699</c:v>
                </c:pt>
                <c:pt idx="12">
                  <c:v>12289.010643377</c:v>
                </c:pt>
                <c:pt idx="13">
                  <c:v>12253.3991587729</c:v>
                </c:pt>
                <c:pt idx="14">
                  <c:v>12223.3590439837</c:v>
                </c:pt>
                <c:pt idx="15">
                  <c:v>12474.7195698612</c:v>
                </c:pt>
                <c:pt idx="16">
                  <c:v>12278.6228076594</c:v>
                </c:pt>
                <c:pt idx="17">
                  <c:v>12172.5599471999</c:v>
                </c:pt>
                <c:pt idx="18">
                  <c:v>13225.4912090527</c:v>
                </c:pt>
                <c:pt idx="19">
                  <c:v>13016.7934338916</c:v>
                </c:pt>
                <c:pt idx="20">
                  <c:v>13333.6830604086</c:v>
                </c:pt>
                <c:pt idx="21">
                  <c:v>13034.5659202456</c:v>
                </c:pt>
                <c:pt idx="22">
                  <c:v>13441.6283257379</c:v>
                </c:pt>
                <c:pt idx="23">
                  <c:v>13793.3806467622</c:v>
                </c:pt>
                <c:pt idx="24">
                  <c:v>13337.913584509</c:v>
                </c:pt>
                <c:pt idx="25">
                  <c:v>12936.9375449868</c:v>
                </c:pt>
                <c:pt idx="26">
                  <c:v>12358.8549229839</c:v>
                </c:pt>
                <c:pt idx="27">
                  <c:v>12263.7631742584</c:v>
                </c:pt>
                <c:pt idx="28">
                  <c:v>13245.5547442901</c:v>
                </c:pt>
                <c:pt idx="29">
                  <c:v>13199.5590110482</c:v>
                </c:pt>
                <c:pt idx="30">
                  <c:v>13322.4179456086</c:v>
                </c:pt>
                <c:pt idx="31">
                  <c:v>12405.0264352454</c:v>
                </c:pt>
                <c:pt idx="32">
                  <c:v>11451.4848843111</c:v>
                </c:pt>
                <c:pt idx="33">
                  <c:v>12261.3614682148</c:v>
                </c:pt>
                <c:pt idx="34">
                  <c:v>12124.5447767317</c:v>
                </c:pt>
                <c:pt idx="35">
                  <c:v>12338.8908464431</c:v>
                </c:pt>
                <c:pt idx="36">
                  <c:v>12697.134785406</c:v>
                </c:pt>
                <c:pt idx="37">
                  <c:v>13607.8228415141</c:v>
                </c:pt>
                <c:pt idx="38">
                  <c:v>13337.9620747461</c:v>
                </c:pt>
                <c:pt idx="39">
                  <c:v>13440.0320952957</c:v>
                </c:pt>
                <c:pt idx="40">
                  <c:v>13697.0112021553</c:v>
                </c:pt>
                <c:pt idx="41">
                  <c:v>13084.9304340845</c:v>
                </c:pt>
                <c:pt idx="42">
                  <c:v>13568.4139213679</c:v>
                </c:pt>
                <c:pt idx="43">
                  <c:v>13563.5471293932</c:v>
                </c:pt>
                <c:pt idx="44">
                  <c:v>13838.0909111436</c:v>
                </c:pt>
                <c:pt idx="45">
                  <c:v>14033.4170948473</c:v>
                </c:pt>
                <c:pt idx="46">
                  <c:v>13594.243820249</c:v>
                </c:pt>
                <c:pt idx="47">
                  <c:v>14364.2915980294</c:v>
                </c:pt>
                <c:pt idx="48">
                  <c:v>14215.4115590096</c:v>
                </c:pt>
                <c:pt idx="49">
                  <c:v>14064.394253722</c:v>
                </c:pt>
                <c:pt idx="50">
                  <c:v>13606.7187905959</c:v>
                </c:pt>
                <c:pt idx="51">
                  <c:v>13754.6190628588</c:v>
                </c:pt>
                <c:pt idx="52">
                  <c:v>14159.4901634049</c:v>
                </c:pt>
                <c:pt idx="53">
                  <c:v>13792.1628203564</c:v>
                </c:pt>
                <c:pt idx="54">
                  <c:v>13835.8183506278</c:v>
                </c:pt>
                <c:pt idx="55">
                  <c:v>14077.4980755953</c:v>
                </c:pt>
                <c:pt idx="56">
                  <c:v>13996.5873020606</c:v>
                </c:pt>
                <c:pt idx="57">
                  <c:v>13747.833367134</c:v>
                </c:pt>
                <c:pt idx="58">
                  <c:v>13927.507406091</c:v>
                </c:pt>
                <c:pt idx="59">
                  <c:v>14036.1420947771</c:v>
                </c:pt>
                <c:pt idx="60">
                  <c:v>14081.5806589361</c:v>
                </c:pt>
                <c:pt idx="61">
                  <c:v>14337.7360453656</c:v>
                </c:pt>
                <c:pt idx="62">
                  <c:v>14964.7694616412</c:v>
                </c:pt>
                <c:pt idx="63">
                  <c:v>15483.4055420115</c:v>
                </c:pt>
                <c:pt idx="64">
                  <c:v>15764.5955344423</c:v>
                </c:pt>
                <c:pt idx="65">
                  <c:v>15697.8829032951</c:v>
                </c:pt>
                <c:pt idx="66">
                  <c:v>15951.4614929507</c:v>
                </c:pt>
                <c:pt idx="67">
                  <c:v>16528.7498692123</c:v>
                </c:pt>
                <c:pt idx="68">
                  <c:v>16331.4722710023</c:v>
                </c:pt>
                <c:pt idx="69">
                  <c:v>16703.2318700897</c:v>
                </c:pt>
                <c:pt idx="70">
                  <c:v>16062.4146877803</c:v>
                </c:pt>
                <c:pt idx="71">
                  <c:v>16723.0656138935</c:v>
                </c:pt>
                <c:pt idx="72">
                  <c:v>17565.305296126</c:v>
                </c:pt>
                <c:pt idx="73">
                  <c:v>17384.1885110391</c:v>
                </c:pt>
                <c:pt idx="74">
                  <c:v>16810.0811475741</c:v>
                </c:pt>
                <c:pt idx="75">
                  <c:v>17164.3350746447</c:v>
                </c:pt>
                <c:pt idx="76">
                  <c:v>17253.74809362221</c:v>
                </c:pt>
                <c:pt idx="77">
                  <c:v>17204.3508768125</c:v>
                </c:pt>
                <c:pt idx="78">
                  <c:v>17501.7782582075</c:v>
                </c:pt>
                <c:pt idx="79">
                  <c:v>17985.4737225596</c:v>
                </c:pt>
                <c:pt idx="80">
                  <c:v>17685.1775339454</c:v>
                </c:pt>
                <c:pt idx="81">
                  <c:v>18042.1001618612</c:v>
                </c:pt>
                <c:pt idx="82">
                  <c:v>17471.0939700572</c:v>
                </c:pt>
                <c:pt idx="83">
                  <c:v>17536.1593604778</c:v>
                </c:pt>
                <c:pt idx="84">
                  <c:v>17286.7506483096</c:v>
                </c:pt>
                <c:pt idx="85">
                  <c:v>17442.4364125112</c:v>
                </c:pt>
                <c:pt idx="86">
                  <c:v>18061.7754083678</c:v>
                </c:pt>
                <c:pt idx="87">
                  <c:v>18574.5731874121</c:v>
                </c:pt>
                <c:pt idx="88">
                  <c:v>18753.2377384649</c:v>
                </c:pt>
                <c:pt idx="89">
                  <c:v>18778.4491224495</c:v>
                </c:pt>
                <c:pt idx="90">
                  <c:v>19481.1009927528</c:v>
                </c:pt>
                <c:pt idx="91">
                  <c:v>19183.9203699423</c:v>
                </c:pt>
                <c:pt idx="92">
                  <c:v>19600.4239806238</c:v>
                </c:pt>
                <c:pt idx="93">
                  <c:v>19377.8183354773</c:v>
                </c:pt>
                <c:pt idx="94">
                  <c:v>19855.34453883119</c:v>
                </c:pt>
                <c:pt idx="95">
                  <c:v>20327.99529525331</c:v>
                </c:pt>
                <c:pt idx="96">
                  <c:v>20688.6473083266</c:v>
                </c:pt>
                <c:pt idx="97">
                  <c:v>20773.4666038726</c:v>
                </c:pt>
                <c:pt idx="98">
                  <c:v>21033.7875971948</c:v>
                </c:pt>
                <c:pt idx="99">
                  <c:v>21443.06479889241</c:v>
                </c:pt>
                <c:pt idx="100">
                  <c:v>21482.3814923364</c:v>
                </c:pt>
                <c:pt idx="101">
                  <c:v>21592.22388636481</c:v>
                </c:pt>
                <c:pt idx="102">
                  <c:v>21011.66025031839</c:v>
                </c:pt>
                <c:pt idx="103">
                  <c:v>21227.6666796331</c:v>
                </c:pt>
                <c:pt idx="104">
                  <c:v>21838.7937775482</c:v>
                </c:pt>
                <c:pt idx="105">
                  <c:v>21927.4744254885</c:v>
                </c:pt>
                <c:pt idx="106">
                  <c:v>22828.9702877064</c:v>
                </c:pt>
                <c:pt idx="107">
                  <c:v>22607.34957082739</c:v>
                </c:pt>
                <c:pt idx="108">
                  <c:v>22917.254729138</c:v>
                </c:pt>
                <c:pt idx="109">
                  <c:v>23173.7054830616</c:v>
                </c:pt>
                <c:pt idx="110">
                  <c:v>22850.8926928492</c:v>
                </c:pt>
                <c:pt idx="111">
                  <c:v>23425.955072943</c:v>
                </c:pt>
                <c:pt idx="112">
                  <c:v>24503.1764188256</c:v>
                </c:pt>
                <c:pt idx="113">
                  <c:v>25466.1887419453</c:v>
                </c:pt>
                <c:pt idx="114">
                  <c:v>26357.11942819599</c:v>
                </c:pt>
                <c:pt idx="115">
                  <c:v>24997.2409966044</c:v>
                </c:pt>
                <c:pt idx="116">
                  <c:v>26024.8345487236</c:v>
                </c:pt>
                <c:pt idx="117">
                  <c:v>24890.0765167951</c:v>
                </c:pt>
                <c:pt idx="118">
                  <c:v>25200.05155113889</c:v>
                </c:pt>
                <c:pt idx="119">
                  <c:v>25478.2270729159</c:v>
                </c:pt>
                <c:pt idx="120">
                  <c:v>25926.1998323099</c:v>
                </c:pt>
                <c:pt idx="121">
                  <c:v>27281.7320907108</c:v>
                </c:pt>
                <c:pt idx="122">
                  <c:v>28181.6912945199</c:v>
                </c:pt>
                <c:pt idx="123">
                  <c:v>28410.1070137207</c:v>
                </c:pt>
                <c:pt idx="124">
                  <c:v>28034.4956791863</c:v>
                </c:pt>
                <c:pt idx="125">
                  <c:v>28441.9652545399</c:v>
                </c:pt>
                <c:pt idx="126">
                  <c:v>28477.392856569</c:v>
                </c:pt>
                <c:pt idx="127">
                  <c:v>25515.7439994858</c:v>
                </c:pt>
                <c:pt idx="128">
                  <c:v>25925.62488470921</c:v>
                </c:pt>
                <c:pt idx="129">
                  <c:v>27722.4427394439</c:v>
                </c:pt>
                <c:pt idx="130">
                  <c:v>29005.9498803631</c:v>
                </c:pt>
                <c:pt idx="131">
                  <c:v>30043.4568591302</c:v>
                </c:pt>
                <c:pt idx="132">
                  <c:v>30530.54819852</c:v>
                </c:pt>
                <c:pt idx="133">
                  <c:v>29982.1431135411</c:v>
                </c:pt>
                <c:pt idx="134">
                  <c:v>31025.4981788975</c:v>
                </c:pt>
                <c:pt idx="135">
                  <c:v>32059.5958604514</c:v>
                </c:pt>
                <c:pt idx="136">
                  <c:v>31237.2099810165</c:v>
                </c:pt>
                <c:pt idx="137">
                  <c:v>32434.4892977963</c:v>
                </c:pt>
                <c:pt idx="138">
                  <c:v>32365.939919318</c:v>
                </c:pt>
                <c:pt idx="139">
                  <c:v>32368.2300717314</c:v>
                </c:pt>
                <c:pt idx="140">
                  <c:v>32137.83055333209</c:v>
                </c:pt>
                <c:pt idx="141">
                  <c:v>33389.79678460069</c:v>
                </c:pt>
                <c:pt idx="142">
                  <c:v>34198.1443185382</c:v>
                </c:pt>
                <c:pt idx="143">
                  <c:v>36372.306958462</c:v>
                </c:pt>
                <c:pt idx="144">
                  <c:v>34938.2944102551</c:v>
                </c:pt>
                <c:pt idx="145">
                  <c:v>35064.9602024277</c:v>
                </c:pt>
                <c:pt idx="146">
                  <c:v>36834.8255462799</c:v>
                </c:pt>
                <c:pt idx="147">
                  <c:v>35637.9504621269</c:v>
                </c:pt>
                <c:pt idx="148">
                  <c:v>34989.21996318189</c:v>
                </c:pt>
                <c:pt idx="149">
                  <c:v>35913.5535387547</c:v>
                </c:pt>
                <c:pt idx="150">
                  <c:v>35165.5410141606</c:v>
                </c:pt>
                <c:pt idx="151">
                  <c:v>36029.80110109159</c:v>
                </c:pt>
                <c:pt idx="152">
                  <c:v>34591.4145895703</c:v>
                </c:pt>
                <c:pt idx="153">
                  <c:v>34132.3759399121</c:v>
                </c:pt>
                <c:pt idx="154">
                  <c:v>32589.7423987982</c:v>
                </c:pt>
                <c:pt idx="155">
                  <c:v>33039.1262837992</c:v>
                </c:pt>
                <c:pt idx="156">
                  <c:v>33710.09309372079</c:v>
                </c:pt>
                <c:pt idx="157">
                  <c:v>31614.47743336911</c:v>
                </c:pt>
                <c:pt idx="158">
                  <c:v>30051.2631926054</c:v>
                </c:pt>
                <c:pt idx="159">
                  <c:v>31722.476454389</c:v>
                </c:pt>
                <c:pt idx="160">
                  <c:v>31482.8612201892</c:v>
                </c:pt>
                <c:pt idx="161">
                  <c:v>30781.5643672845</c:v>
                </c:pt>
                <c:pt idx="162">
                  <c:v>30440.9760445188</c:v>
                </c:pt>
                <c:pt idx="163">
                  <c:v>29415.253703921</c:v>
                </c:pt>
                <c:pt idx="164">
                  <c:v>27420.4568591159</c:v>
                </c:pt>
                <c:pt idx="165">
                  <c:v>27872.84080675041</c:v>
                </c:pt>
                <c:pt idx="166">
                  <c:v>29170.6301627599</c:v>
                </c:pt>
                <c:pt idx="167">
                  <c:v>29386.3612926759</c:v>
                </c:pt>
                <c:pt idx="168">
                  <c:v>28792.7624514384</c:v>
                </c:pt>
                <c:pt idx="169">
                  <c:v>28643.4459811425</c:v>
                </c:pt>
                <c:pt idx="170">
                  <c:v>29623.15002343039</c:v>
                </c:pt>
                <c:pt idx="171">
                  <c:v>28930.8599993209</c:v>
                </c:pt>
                <c:pt idx="172">
                  <c:v>28971.9921110339</c:v>
                </c:pt>
                <c:pt idx="173">
                  <c:v>27655.3399968174</c:v>
                </c:pt>
                <c:pt idx="174">
                  <c:v>25926.583800007</c:v>
                </c:pt>
                <c:pt idx="175">
                  <c:v>25985.8468474808</c:v>
                </c:pt>
                <c:pt idx="176">
                  <c:v>23857.53963581219</c:v>
                </c:pt>
                <c:pt idx="177">
                  <c:v>25183.2548448001</c:v>
                </c:pt>
                <c:pt idx="178">
                  <c:v>26223.7865611931</c:v>
                </c:pt>
                <c:pt idx="179">
                  <c:v>25293.5102390586</c:v>
                </c:pt>
                <c:pt idx="180">
                  <c:v>24746.0069948338</c:v>
                </c:pt>
                <c:pt idx="181">
                  <c:v>24426.13077669929</c:v>
                </c:pt>
                <c:pt idx="182">
                  <c:v>24363.0449495311</c:v>
                </c:pt>
                <c:pt idx="183">
                  <c:v>26000.7626298908</c:v>
                </c:pt>
                <c:pt idx="184">
                  <c:v>27141.3727119919</c:v>
                </c:pt>
                <c:pt idx="185">
                  <c:v>27538.996636783</c:v>
                </c:pt>
                <c:pt idx="186">
                  <c:v>28001.9964969174</c:v>
                </c:pt>
                <c:pt idx="187">
                  <c:v>28505.39568526281</c:v>
                </c:pt>
                <c:pt idx="188">
                  <c:v>28648.005178258</c:v>
                </c:pt>
                <c:pt idx="189">
                  <c:v>29956.4776274488</c:v>
                </c:pt>
                <c:pt idx="190">
                  <c:v>30306.0667047438</c:v>
                </c:pt>
                <c:pt idx="191">
                  <c:v>31753.525336477</c:v>
                </c:pt>
                <c:pt idx="192">
                  <c:v>32167.1606973075</c:v>
                </c:pt>
                <c:pt idx="193">
                  <c:v>32617.3737742</c:v>
                </c:pt>
                <c:pt idx="194">
                  <c:v>32494.1604803277</c:v>
                </c:pt>
                <c:pt idx="195">
                  <c:v>31941.2315108423</c:v>
                </c:pt>
                <c:pt idx="196">
                  <c:v>32148.18450561101</c:v>
                </c:pt>
                <c:pt idx="197">
                  <c:v>32642.19604781629</c:v>
                </c:pt>
                <c:pt idx="198">
                  <c:v>31873.4757779062</c:v>
                </c:pt>
                <c:pt idx="199">
                  <c:v>32037.4800909278</c:v>
                </c:pt>
                <c:pt idx="200">
                  <c:v>32552.9131703256</c:v>
                </c:pt>
                <c:pt idx="201">
                  <c:v>33164.5669591835</c:v>
                </c:pt>
                <c:pt idx="202">
                  <c:v>34543.63271068779</c:v>
                </c:pt>
                <c:pt idx="203">
                  <c:v>35567.7128107791</c:v>
                </c:pt>
                <c:pt idx="204">
                  <c:v>35022.1965154067</c:v>
                </c:pt>
                <c:pt idx="205">
                  <c:v>35958.7814056283</c:v>
                </c:pt>
                <c:pt idx="206">
                  <c:v>35394.3836673388</c:v>
                </c:pt>
                <c:pt idx="207">
                  <c:v>34844.7836914755</c:v>
                </c:pt>
                <c:pt idx="208">
                  <c:v>35373.18172012719</c:v>
                </c:pt>
                <c:pt idx="209">
                  <c:v>35673.1312392131</c:v>
                </c:pt>
                <c:pt idx="210">
                  <c:v>36690.7703422345</c:v>
                </c:pt>
                <c:pt idx="211">
                  <c:v>36940.1996329241</c:v>
                </c:pt>
                <c:pt idx="212">
                  <c:v>37807.8973759947</c:v>
                </c:pt>
                <c:pt idx="213">
                  <c:v>37075.232972345</c:v>
                </c:pt>
                <c:pt idx="214">
                  <c:v>38131.1896964548</c:v>
                </c:pt>
                <c:pt idx="215">
                  <c:v>38871.7132667479</c:v>
                </c:pt>
                <c:pt idx="216">
                  <c:v>40347.3541555797</c:v>
                </c:pt>
                <c:pt idx="217">
                  <c:v>40349.1009297221</c:v>
                </c:pt>
                <c:pt idx="218">
                  <c:v>41035.69933981879</c:v>
                </c:pt>
                <c:pt idx="219">
                  <c:v>42112.23365979109</c:v>
                </c:pt>
                <c:pt idx="220">
                  <c:v>40939.12041424569</c:v>
                </c:pt>
                <c:pt idx="221">
                  <c:v>40978.9345153492</c:v>
                </c:pt>
                <c:pt idx="222">
                  <c:v>41237.03792893069</c:v>
                </c:pt>
                <c:pt idx="223">
                  <c:v>42098.0411572232</c:v>
                </c:pt>
                <c:pt idx="224">
                  <c:v>42517.538164329</c:v>
                </c:pt>
                <c:pt idx="225">
                  <c:v>43762.97614411729</c:v>
                </c:pt>
                <c:pt idx="226">
                  <c:v>44753.3100232801</c:v>
                </c:pt>
                <c:pt idx="227">
                  <c:v>45555.93991776509</c:v>
                </c:pt>
                <c:pt idx="228">
                  <c:v>45953.8949379261</c:v>
                </c:pt>
                <c:pt idx="229">
                  <c:v>45829.96167187549</c:v>
                </c:pt>
                <c:pt idx="230">
                  <c:v>46582.9577451732</c:v>
                </c:pt>
                <c:pt idx="231">
                  <c:v>48200.2340396962</c:v>
                </c:pt>
                <c:pt idx="232">
                  <c:v>49360.79221356969</c:v>
                </c:pt>
                <c:pt idx="233">
                  <c:v>49314.3215993979</c:v>
                </c:pt>
                <c:pt idx="234">
                  <c:v>48806.8800459879</c:v>
                </c:pt>
                <c:pt idx="235">
                  <c:v>48772.1364535687</c:v>
                </c:pt>
                <c:pt idx="236">
                  <c:v>50786.75534972579</c:v>
                </c:pt>
                <c:pt idx="237">
                  <c:v>52321.31933086069</c:v>
                </c:pt>
                <c:pt idx="238">
                  <c:v>50647.0624985773</c:v>
                </c:pt>
                <c:pt idx="239">
                  <c:v>50271.000031966</c:v>
                </c:pt>
                <c:pt idx="240">
                  <c:v>47218.60544636319</c:v>
                </c:pt>
                <c:pt idx="241">
                  <c:v>47351.0422927312</c:v>
                </c:pt>
                <c:pt idx="242">
                  <c:v>46866.0531721845</c:v>
                </c:pt>
                <c:pt idx="243">
                  <c:v>48873.239607023</c:v>
                </c:pt>
                <c:pt idx="244">
                  <c:v>49509.56332191768</c:v>
                </c:pt>
                <c:pt idx="245">
                  <c:v>46494.5660965246</c:v>
                </c:pt>
                <c:pt idx="246">
                  <c:v>45617.7183653444</c:v>
                </c:pt>
                <c:pt idx="247">
                  <c:v>44909.7433874595</c:v>
                </c:pt>
                <c:pt idx="248">
                  <c:v>40730.64252516251</c:v>
                </c:pt>
                <c:pt idx="249">
                  <c:v>34693.3700738708</c:v>
                </c:pt>
                <c:pt idx="250">
                  <c:v>33002.7074942359</c:v>
                </c:pt>
                <c:pt idx="251">
                  <c:v>33912.0542023204</c:v>
                </c:pt>
                <c:pt idx="252">
                  <c:v>31746.8626572206</c:v>
                </c:pt>
                <c:pt idx="253">
                  <c:v>29431.3497072281</c:v>
                </c:pt>
                <c:pt idx="254">
                  <c:v>31262.8986264241</c:v>
                </c:pt>
                <c:pt idx="255">
                  <c:v>34053.238437113</c:v>
                </c:pt>
                <c:pt idx="256">
                  <c:v>36628.5340451294</c:v>
                </c:pt>
                <c:pt idx="257">
                  <c:v>36486.26300961259</c:v>
                </c:pt>
                <c:pt idx="258">
                  <c:v>38905.9376371771</c:v>
                </c:pt>
                <c:pt idx="259">
                  <c:v>39962.8698860762</c:v>
                </c:pt>
                <c:pt idx="260">
                  <c:v>41348.3543432663</c:v>
                </c:pt>
                <c:pt idx="261">
                  <c:v>40875.79490090328</c:v>
                </c:pt>
                <c:pt idx="262">
                  <c:v>42150.3587866267</c:v>
                </c:pt>
                <c:pt idx="263">
                  <c:v>42814.9586255942</c:v>
                </c:pt>
                <c:pt idx="264">
                  <c:v>41433.78319428759</c:v>
                </c:pt>
                <c:pt idx="265">
                  <c:v>41841.2598071892</c:v>
                </c:pt>
                <c:pt idx="266">
                  <c:v>43876.24084212021</c:v>
                </c:pt>
                <c:pt idx="267">
                  <c:v>43950.022711896</c:v>
                </c:pt>
                <c:pt idx="268">
                  <c:v>40855.17123603571</c:v>
                </c:pt>
                <c:pt idx="269">
                  <c:v>39923.3143783196</c:v>
                </c:pt>
                <c:pt idx="270">
                  <c:v>42370.6042236243</c:v>
                </c:pt>
                <c:pt idx="271">
                  <c:v>41273.7461595864</c:v>
                </c:pt>
                <c:pt idx="272">
                  <c:v>44247.3748233569</c:v>
                </c:pt>
                <c:pt idx="273">
                  <c:v>45454.6580118439</c:v>
                </c:pt>
                <c:pt idx="274">
                  <c:v>44711.4141668375</c:v>
                </c:pt>
                <c:pt idx="275">
                  <c:v>47178.49810966519</c:v>
                </c:pt>
                <c:pt idx="276">
                  <c:v>47742.6543958921</c:v>
                </c:pt>
                <c:pt idx="277">
                  <c:v>48801.4119518941</c:v>
                </c:pt>
                <c:pt idx="278">
                  <c:v>48780.97212467669</c:v>
                </c:pt>
                <c:pt idx="279">
                  <c:v>50299.33788751128</c:v>
                </c:pt>
                <c:pt idx="280">
                  <c:v>49523.879564393</c:v>
                </c:pt>
                <c:pt idx="281">
                  <c:v>48953.4474045</c:v>
                </c:pt>
                <c:pt idx="282">
                  <c:v>48367.2735725736</c:v>
                </c:pt>
                <c:pt idx="283">
                  <c:v>45733.23750768069</c:v>
                </c:pt>
                <c:pt idx="284">
                  <c:v>42507.4520241388</c:v>
                </c:pt>
                <c:pt idx="285">
                  <c:v>45931.74142325519</c:v>
                </c:pt>
                <c:pt idx="286">
                  <c:v>44917.7071303209</c:v>
                </c:pt>
                <c:pt idx="287">
                  <c:v>44861.2410312779</c:v>
                </c:pt>
                <c:pt idx="288">
                  <c:v>46827.0665798135</c:v>
                </c:pt>
                <c:pt idx="289">
                  <c:v>48612.064632174</c:v>
                </c:pt>
                <c:pt idx="290">
                  <c:v>48872.62393260338</c:v>
                </c:pt>
                <c:pt idx="291">
                  <c:v>48477.461345679</c:v>
                </c:pt>
                <c:pt idx="292">
                  <c:v>45251.03756011769</c:v>
                </c:pt>
                <c:pt idx="293">
                  <c:v>46944.3335078909</c:v>
                </c:pt>
                <c:pt idx="294">
                  <c:v>47438.4463953664</c:v>
                </c:pt>
                <c:pt idx="295">
                  <c:v>48230.591841822</c:v>
                </c:pt>
                <c:pt idx="296">
                  <c:v>49385.8113827542</c:v>
                </c:pt>
                <c:pt idx="297">
                  <c:v>49149.2555241451</c:v>
                </c:pt>
                <c:pt idx="298">
                  <c:v>49639.3783338695</c:v>
                </c:pt>
                <c:pt idx="299">
                  <c:v>50501.9843822024</c:v>
                </c:pt>
                <c:pt idx="300">
                  <c:v>52257.9708670982</c:v>
                </c:pt>
                <c:pt idx="301">
                  <c:v>52269.8934343129</c:v>
                </c:pt>
                <c:pt idx="302">
                  <c:v>53005.89501525551</c:v>
                </c:pt>
                <c:pt idx="303">
                  <c:v>54168.83310403929</c:v>
                </c:pt>
                <c:pt idx="304">
                  <c:v>54091.770225307</c:v>
                </c:pt>
                <c:pt idx="305">
                  <c:v>52922.72254066468</c:v>
                </c:pt>
                <c:pt idx="306">
                  <c:v>54835.670407937</c:v>
                </c:pt>
                <c:pt idx="307">
                  <c:v>53996.3122890756</c:v>
                </c:pt>
                <c:pt idx="308">
                  <c:v>56103.66200094789</c:v>
                </c:pt>
                <c:pt idx="309">
                  <c:v>57804.70966041319</c:v>
                </c:pt>
                <c:pt idx="310">
                  <c:v>58437.3120558508</c:v>
                </c:pt>
                <c:pt idx="311">
                  <c:v>59208.8610089206</c:v>
                </c:pt>
                <c:pt idx="312">
                  <c:v>57442.7862196516</c:v>
                </c:pt>
                <c:pt idx="313">
                  <c:v>59546.16298412219</c:v>
                </c:pt>
                <c:pt idx="314">
                  <c:v>59768.889934472</c:v>
                </c:pt>
                <c:pt idx="315">
                  <c:v>60219.55816481629</c:v>
                </c:pt>
                <c:pt idx="316">
                  <c:v>61219.46332209501</c:v>
                </c:pt>
                <c:pt idx="317">
                  <c:v>62104.2428438997</c:v>
                </c:pt>
                <c:pt idx="318">
                  <c:v>61553.512591035</c:v>
                </c:pt>
                <c:pt idx="319">
                  <c:v>62592.2140694971</c:v>
                </c:pt>
                <c:pt idx="320">
                  <c:v>61088.09580009109</c:v>
                </c:pt>
                <c:pt idx="321">
                  <c:v>61421.3161517448</c:v>
                </c:pt>
                <c:pt idx="322">
                  <c:v>62211.5151362697</c:v>
                </c:pt>
                <c:pt idx="323">
                  <c:v>61330.6952468948</c:v>
                </c:pt>
                <c:pt idx="324">
                  <c:v>60621.98976564379</c:v>
                </c:pt>
                <c:pt idx="325">
                  <c:v>63173.9582655661</c:v>
                </c:pt>
                <c:pt idx="326">
                  <c:v>62468.4256434303</c:v>
                </c:pt>
                <c:pt idx="327">
                  <c:v>63851.24717188269</c:v>
                </c:pt>
                <c:pt idx="328">
                  <c:v>63825.82577474529</c:v>
                </c:pt>
                <c:pt idx="329">
                  <c:v>62720.1428987209</c:v>
                </c:pt>
                <c:pt idx="330">
                  <c:v>63145.63206436</c:v>
                </c:pt>
                <c:pt idx="331">
                  <c:v>59918.8412774899</c:v>
                </c:pt>
                <c:pt idx="332">
                  <c:v>58310.75942218569</c:v>
                </c:pt>
                <c:pt idx="333">
                  <c:v>61754.47366897451</c:v>
                </c:pt>
                <c:pt idx="334">
                  <c:v>61392.9807592293</c:v>
                </c:pt>
                <c:pt idx="335">
                  <c:v>60583.5250332726</c:v>
                </c:pt>
                <c:pt idx="336">
                  <c:v>57854.74644716829</c:v>
                </c:pt>
                <c:pt idx="337">
                  <c:v>57583.3416162106</c:v>
                </c:pt>
                <c:pt idx="338">
                  <c:v>60816.60190302939</c:v>
                </c:pt>
                <c:pt idx="339">
                  <c:v>61517.8794106402</c:v>
                </c:pt>
                <c:pt idx="340">
                  <c:v>61617.09444381228</c:v>
                </c:pt>
                <c:pt idx="341">
                  <c:v>61364.6529911656</c:v>
                </c:pt>
                <c:pt idx="342">
                  <c:v>63364.8713062604</c:v>
                </c:pt>
                <c:pt idx="343">
                  <c:v>63550.7320442271</c:v>
                </c:pt>
                <c:pt idx="344">
                  <c:v>63866.96788418439</c:v>
                </c:pt>
                <c:pt idx="345">
                  <c:v>63067.9336393575</c:v>
                </c:pt>
                <c:pt idx="346">
                  <c:v>63452.802550995</c:v>
                </c:pt>
                <c:pt idx="347">
                  <c:v>64503.78244292339</c:v>
                </c:pt>
                <c:pt idx="348">
                  <c:v>65842.8482049673</c:v>
                </c:pt>
                <c:pt idx="349">
                  <c:v>67256.1260680694</c:v>
                </c:pt>
                <c:pt idx="350">
                  <c:v>67912.4644785812</c:v>
                </c:pt>
                <c:pt idx="351">
                  <c:v>68739.0251414535</c:v>
                </c:pt>
                <c:pt idx="352">
                  <c:v>69934.04140102946</c:v>
                </c:pt>
                <c:pt idx="353">
                  <c:v>70205.0356576036</c:v>
                </c:pt>
                <c:pt idx="354">
                  <c:v>71708.3876096156</c:v>
                </c:pt>
                <c:pt idx="355">
                  <c:v>71954.0437586326</c:v>
                </c:pt>
                <c:pt idx="356">
                  <c:v>73033.7680068556</c:v>
                </c:pt>
                <c:pt idx="357">
                  <c:v>74201.4010826339</c:v>
                </c:pt>
                <c:pt idx="358">
                  <c:v>75319.53732828</c:v>
                </c:pt>
                <c:pt idx="359">
                  <c:v>76265.88304951771</c:v>
                </c:pt>
              </c:numCache>
            </c:numRef>
          </c:val>
          <c:smooth val="0"/>
          <c:extLst xmlns:c16r2="http://schemas.microsoft.com/office/drawing/2015/06/chart">
            <c:ext xmlns:c16="http://schemas.microsoft.com/office/drawing/2014/chart" uri="{C3380CC4-5D6E-409C-BE32-E72D297353CC}">
              <c16:uniqueId val="{00000001-44D3-4C16-A35C-E95EB81CBF6C}"/>
            </c:ext>
          </c:extLst>
        </c:ser>
        <c:ser>
          <c:idx val="2"/>
          <c:order val="2"/>
          <c:tx>
            <c:strRef>
              <c:f>Sheet1!$D$1</c:f>
              <c:strCache>
                <c:ptCount val="1"/>
                <c:pt idx="0">
                  <c:v>50/50</c:v>
                </c:pt>
              </c:strCache>
            </c:strRef>
          </c:tx>
          <c:spPr>
            <a:ln>
              <a:solidFill>
                <a:schemeClr val="accent6">
                  <a:lumMod val="75000"/>
                </a:schemeClr>
              </a:solidFill>
            </a:ln>
          </c:spPr>
          <c:marker>
            <c:symbol val="none"/>
          </c:marker>
          <c:cat>
            <c:numRef>
              <c:f>Sheet1!$A$2:$A$361</c:f>
              <c:numCache>
                <c:formatCode>mm/yyyy</c:formatCode>
                <c:ptCount val="360"/>
                <c:pt idx="0">
                  <c:v>32173.0</c:v>
                </c:pt>
                <c:pt idx="1">
                  <c:v>32202.0</c:v>
                </c:pt>
                <c:pt idx="2">
                  <c:v>32233.0</c:v>
                </c:pt>
                <c:pt idx="3">
                  <c:v>32263.0</c:v>
                </c:pt>
                <c:pt idx="4">
                  <c:v>32294.0</c:v>
                </c:pt>
                <c:pt idx="5">
                  <c:v>32324.0</c:v>
                </c:pt>
                <c:pt idx="6">
                  <c:v>32355.0</c:v>
                </c:pt>
                <c:pt idx="7">
                  <c:v>32386.0</c:v>
                </c:pt>
                <c:pt idx="8">
                  <c:v>32416.0</c:v>
                </c:pt>
                <c:pt idx="9">
                  <c:v>32447.0</c:v>
                </c:pt>
                <c:pt idx="10">
                  <c:v>32477.0</c:v>
                </c:pt>
                <c:pt idx="11">
                  <c:v>32508.0</c:v>
                </c:pt>
                <c:pt idx="12">
                  <c:v>32539.0</c:v>
                </c:pt>
                <c:pt idx="13">
                  <c:v>32567.0</c:v>
                </c:pt>
                <c:pt idx="14">
                  <c:v>32598.0</c:v>
                </c:pt>
                <c:pt idx="15">
                  <c:v>32628.0</c:v>
                </c:pt>
                <c:pt idx="16">
                  <c:v>32659.0</c:v>
                </c:pt>
                <c:pt idx="17">
                  <c:v>32689.0</c:v>
                </c:pt>
                <c:pt idx="18">
                  <c:v>32720.0</c:v>
                </c:pt>
                <c:pt idx="19">
                  <c:v>32751.0</c:v>
                </c:pt>
                <c:pt idx="20">
                  <c:v>32781.0</c:v>
                </c:pt>
                <c:pt idx="21">
                  <c:v>32812.0</c:v>
                </c:pt>
                <c:pt idx="22">
                  <c:v>32842.0</c:v>
                </c:pt>
                <c:pt idx="23">
                  <c:v>32873.0</c:v>
                </c:pt>
                <c:pt idx="24">
                  <c:v>32904.0</c:v>
                </c:pt>
                <c:pt idx="25">
                  <c:v>32932.0</c:v>
                </c:pt>
                <c:pt idx="26">
                  <c:v>32963.0</c:v>
                </c:pt>
                <c:pt idx="27">
                  <c:v>32993.0</c:v>
                </c:pt>
                <c:pt idx="28">
                  <c:v>33024.0</c:v>
                </c:pt>
                <c:pt idx="29">
                  <c:v>33054.0</c:v>
                </c:pt>
                <c:pt idx="30">
                  <c:v>33085.0</c:v>
                </c:pt>
                <c:pt idx="31">
                  <c:v>33116.0</c:v>
                </c:pt>
                <c:pt idx="32">
                  <c:v>33146.0</c:v>
                </c:pt>
                <c:pt idx="33">
                  <c:v>33177.0</c:v>
                </c:pt>
                <c:pt idx="34">
                  <c:v>33207.0</c:v>
                </c:pt>
                <c:pt idx="35">
                  <c:v>33238.0</c:v>
                </c:pt>
                <c:pt idx="36">
                  <c:v>33269.0</c:v>
                </c:pt>
                <c:pt idx="37">
                  <c:v>33297.0</c:v>
                </c:pt>
                <c:pt idx="38">
                  <c:v>33328.0</c:v>
                </c:pt>
                <c:pt idx="39">
                  <c:v>33358.0</c:v>
                </c:pt>
                <c:pt idx="40">
                  <c:v>33389.0</c:v>
                </c:pt>
                <c:pt idx="41">
                  <c:v>33419.0</c:v>
                </c:pt>
                <c:pt idx="42">
                  <c:v>33450.0</c:v>
                </c:pt>
                <c:pt idx="43">
                  <c:v>33481.0</c:v>
                </c:pt>
                <c:pt idx="44">
                  <c:v>33511.0</c:v>
                </c:pt>
                <c:pt idx="45">
                  <c:v>33542.0</c:v>
                </c:pt>
                <c:pt idx="46">
                  <c:v>33572.0</c:v>
                </c:pt>
                <c:pt idx="47">
                  <c:v>33603.0</c:v>
                </c:pt>
                <c:pt idx="48">
                  <c:v>33634.0</c:v>
                </c:pt>
                <c:pt idx="49">
                  <c:v>33663.0</c:v>
                </c:pt>
                <c:pt idx="50">
                  <c:v>33694.0</c:v>
                </c:pt>
                <c:pt idx="51">
                  <c:v>33724.0</c:v>
                </c:pt>
                <c:pt idx="52">
                  <c:v>33755.0</c:v>
                </c:pt>
                <c:pt idx="53">
                  <c:v>33785.0</c:v>
                </c:pt>
                <c:pt idx="54">
                  <c:v>33816.0</c:v>
                </c:pt>
                <c:pt idx="55">
                  <c:v>33847.0</c:v>
                </c:pt>
                <c:pt idx="56">
                  <c:v>33877.0</c:v>
                </c:pt>
                <c:pt idx="57">
                  <c:v>33908.0</c:v>
                </c:pt>
                <c:pt idx="58">
                  <c:v>33938.0</c:v>
                </c:pt>
                <c:pt idx="59">
                  <c:v>33969.0</c:v>
                </c:pt>
                <c:pt idx="60">
                  <c:v>34000.0</c:v>
                </c:pt>
                <c:pt idx="61">
                  <c:v>34028.0</c:v>
                </c:pt>
                <c:pt idx="62">
                  <c:v>34059.0</c:v>
                </c:pt>
                <c:pt idx="63">
                  <c:v>34089.0</c:v>
                </c:pt>
                <c:pt idx="64">
                  <c:v>34120.0</c:v>
                </c:pt>
                <c:pt idx="65">
                  <c:v>34150.0</c:v>
                </c:pt>
                <c:pt idx="66">
                  <c:v>34181.0</c:v>
                </c:pt>
                <c:pt idx="67">
                  <c:v>34212.0</c:v>
                </c:pt>
                <c:pt idx="68">
                  <c:v>34242.0</c:v>
                </c:pt>
                <c:pt idx="69">
                  <c:v>34273.0</c:v>
                </c:pt>
                <c:pt idx="70">
                  <c:v>34303.0</c:v>
                </c:pt>
                <c:pt idx="71">
                  <c:v>34334.0</c:v>
                </c:pt>
                <c:pt idx="72">
                  <c:v>34365.0</c:v>
                </c:pt>
                <c:pt idx="73">
                  <c:v>34393.0</c:v>
                </c:pt>
                <c:pt idx="74">
                  <c:v>34424.0</c:v>
                </c:pt>
                <c:pt idx="75">
                  <c:v>34454.0</c:v>
                </c:pt>
                <c:pt idx="76">
                  <c:v>34485.0</c:v>
                </c:pt>
                <c:pt idx="77">
                  <c:v>34515.0</c:v>
                </c:pt>
                <c:pt idx="78">
                  <c:v>34546.0</c:v>
                </c:pt>
                <c:pt idx="79">
                  <c:v>34577.0</c:v>
                </c:pt>
                <c:pt idx="80">
                  <c:v>34607.0</c:v>
                </c:pt>
                <c:pt idx="81">
                  <c:v>34638.0</c:v>
                </c:pt>
                <c:pt idx="82">
                  <c:v>34668.0</c:v>
                </c:pt>
                <c:pt idx="83">
                  <c:v>34699.0</c:v>
                </c:pt>
                <c:pt idx="84">
                  <c:v>34730.0</c:v>
                </c:pt>
                <c:pt idx="85">
                  <c:v>34758.0</c:v>
                </c:pt>
                <c:pt idx="86">
                  <c:v>34789.0</c:v>
                </c:pt>
                <c:pt idx="87">
                  <c:v>34819.0</c:v>
                </c:pt>
                <c:pt idx="88">
                  <c:v>34850.0</c:v>
                </c:pt>
                <c:pt idx="89">
                  <c:v>34880.0</c:v>
                </c:pt>
                <c:pt idx="90">
                  <c:v>34911.0</c:v>
                </c:pt>
                <c:pt idx="91">
                  <c:v>34942.0</c:v>
                </c:pt>
                <c:pt idx="92">
                  <c:v>34972.0</c:v>
                </c:pt>
                <c:pt idx="93">
                  <c:v>35003.0</c:v>
                </c:pt>
                <c:pt idx="94">
                  <c:v>35033.0</c:v>
                </c:pt>
                <c:pt idx="95">
                  <c:v>35064.0</c:v>
                </c:pt>
                <c:pt idx="96">
                  <c:v>35095.0</c:v>
                </c:pt>
                <c:pt idx="97">
                  <c:v>35124.0</c:v>
                </c:pt>
                <c:pt idx="98">
                  <c:v>35155.0</c:v>
                </c:pt>
                <c:pt idx="99">
                  <c:v>35185.0</c:v>
                </c:pt>
                <c:pt idx="100">
                  <c:v>35216.0</c:v>
                </c:pt>
                <c:pt idx="101">
                  <c:v>35246.0</c:v>
                </c:pt>
                <c:pt idx="102">
                  <c:v>35277.0</c:v>
                </c:pt>
                <c:pt idx="103">
                  <c:v>35308.0</c:v>
                </c:pt>
                <c:pt idx="104">
                  <c:v>35338.0</c:v>
                </c:pt>
                <c:pt idx="105">
                  <c:v>35369.0</c:v>
                </c:pt>
                <c:pt idx="106">
                  <c:v>35399.0</c:v>
                </c:pt>
                <c:pt idx="107">
                  <c:v>35430.0</c:v>
                </c:pt>
                <c:pt idx="108">
                  <c:v>35461.0</c:v>
                </c:pt>
                <c:pt idx="109">
                  <c:v>35489.0</c:v>
                </c:pt>
                <c:pt idx="110">
                  <c:v>35520.0</c:v>
                </c:pt>
                <c:pt idx="111">
                  <c:v>35550.0</c:v>
                </c:pt>
                <c:pt idx="112">
                  <c:v>35581.0</c:v>
                </c:pt>
                <c:pt idx="113">
                  <c:v>35611.0</c:v>
                </c:pt>
                <c:pt idx="114">
                  <c:v>35642.0</c:v>
                </c:pt>
                <c:pt idx="115">
                  <c:v>35673.0</c:v>
                </c:pt>
                <c:pt idx="116">
                  <c:v>35703.0</c:v>
                </c:pt>
                <c:pt idx="117">
                  <c:v>35734.0</c:v>
                </c:pt>
                <c:pt idx="118">
                  <c:v>35764.0</c:v>
                </c:pt>
                <c:pt idx="119">
                  <c:v>35795.0</c:v>
                </c:pt>
                <c:pt idx="120">
                  <c:v>35826.0</c:v>
                </c:pt>
                <c:pt idx="121">
                  <c:v>35854.0</c:v>
                </c:pt>
                <c:pt idx="122">
                  <c:v>35885.0</c:v>
                </c:pt>
                <c:pt idx="123">
                  <c:v>35915.0</c:v>
                </c:pt>
                <c:pt idx="124">
                  <c:v>35946.0</c:v>
                </c:pt>
                <c:pt idx="125">
                  <c:v>35976.0</c:v>
                </c:pt>
                <c:pt idx="126">
                  <c:v>36007.0</c:v>
                </c:pt>
                <c:pt idx="127">
                  <c:v>36038.0</c:v>
                </c:pt>
                <c:pt idx="128">
                  <c:v>36068.0</c:v>
                </c:pt>
                <c:pt idx="129">
                  <c:v>36099.0</c:v>
                </c:pt>
                <c:pt idx="130">
                  <c:v>36129.0</c:v>
                </c:pt>
                <c:pt idx="131">
                  <c:v>36160.0</c:v>
                </c:pt>
                <c:pt idx="132">
                  <c:v>36191.0</c:v>
                </c:pt>
                <c:pt idx="133">
                  <c:v>36219.0</c:v>
                </c:pt>
                <c:pt idx="134">
                  <c:v>36250.0</c:v>
                </c:pt>
                <c:pt idx="135">
                  <c:v>36280.0</c:v>
                </c:pt>
                <c:pt idx="136">
                  <c:v>36311.0</c:v>
                </c:pt>
                <c:pt idx="137">
                  <c:v>36341.0</c:v>
                </c:pt>
                <c:pt idx="138">
                  <c:v>36372.0</c:v>
                </c:pt>
                <c:pt idx="139">
                  <c:v>36403.0</c:v>
                </c:pt>
                <c:pt idx="140">
                  <c:v>36433.0</c:v>
                </c:pt>
                <c:pt idx="141">
                  <c:v>36464.0</c:v>
                </c:pt>
                <c:pt idx="142">
                  <c:v>36494.0</c:v>
                </c:pt>
                <c:pt idx="143">
                  <c:v>36525.0</c:v>
                </c:pt>
                <c:pt idx="144">
                  <c:v>36556.0</c:v>
                </c:pt>
                <c:pt idx="145">
                  <c:v>36585.0</c:v>
                </c:pt>
                <c:pt idx="146">
                  <c:v>36616.0</c:v>
                </c:pt>
                <c:pt idx="147">
                  <c:v>36646.0</c:v>
                </c:pt>
                <c:pt idx="148">
                  <c:v>36677.0</c:v>
                </c:pt>
                <c:pt idx="149">
                  <c:v>36707.0</c:v>
                </c:pt>
                <c:pt idx="150">
                  <c:v>36738.0</c:v>
                </c:pt>
                <c:pt idx="151">
                  <c:v>36769.0</c:v>
                </c:pt>
                <c:pt idx="152">
                  <c:v>36799.0</c:v>
                </c:pt>
                <c:pt idx="153">
                  <c:v>36830.0</c:v>
                </c:pt>
                <c:pt idx="154">
                  <c:v>36860.0</c:v>
                </c:pt>
                <c:pt idx="155">
                  <c:v>36891.0</c:v>
                </c:pt>
                <c:pt idx="156">
                  <c:v>36922.0</c:v>
                </c:pt>
                <c:pt idx="157">
                  <c:v>36950.0</c:v>
                </c:pt>
                <c:pt idx="158">
                  <c:v>36981.0</c:v>
                </c:pt>
                <c:pt idx="159">
                  <c:v>37011.0</c:v>
                </c:pt>
                <c:pt idx="160">
                  <c:v>37042.0</c:v>
                </c:pt>
                <c:pt idx="161">
                  <c:v>37072.0</c:v>
                </c:pt>
                <c:pt idx="162">
                  <c:v>37103.0</c:v>
                </c:pt>
                <c:pt idx="163">
                  <c:v>37134.0</c:v>
                </c:pt>
                <c:pt idx="164">
                  <c:v>37164.0</c:v>
                </c:pt>
                <c:pt idx="165">
                  <c:v>37195.0</c:v>
                </c:pt>
                <c:pt idx="166">
                  <c:v>37225.0</c:v>
                </c:pt>
                <c:pt idx="167">
                  <c:v>37256.0</c:v>
                </c:pt>
                <c:pt idx="168">
                  <c:v>37287.0</c:v>
                </c:pt>
                <c:pt idx="169">
                  <c:v>37315.0</c:v>
                </c:pt>
                <c:pt idx="170">
                  <c:v>37346.0</c:v>
                </c:pt>
                <c:pt idx="171">
                  <c:v>37376.0</c:v>
                </c:pt>
                <c:pt idx="172">
                  <c:v>37407.0</c:v>
                </c:pt>
                <c:pt idx="173">
                  <c:v>37437.0</c:v>
                </c:pt>
                <c:pt idx="174">
                  <c:v>37468.0</c:v>
                </c:pt>
                <c:pt idx="175">
                  <c:v>37499.0</c:v>
                </c:pt>
                <c:pt idx="176">
                  <c:v>37529.0</c:v>
                </c:pt>
                <c:pt idx="177">
                  <c:v>37560.0</c:v>
                </c:pt>
                <c:pt idx="178">
                  <c:v>37590.0</c:v>
                </c:pt>
                <c:pt idx="179">
                  <c:v>37621.0</c:v>
                </c:pt>
                <c:pt idx="180">
                  <c:v>37652.0</c:v>
                </c:pt>
                <c:pt idx="181">
                  <c:v>37680.0</c:v>
                </c:pt>
                <c:pt idx="182">
                  <c:v>37711.0</c:v>
                </c:pt>
                <c:pt idx="183">
                  <c:v>37741.0</c:v>
                </c:pt>
                <c:pt idx="184">
                  <c:v>37772.0</c:v>
                </c:pt>
                <c:pt idx="185">
                  <c:v>37802.0</c:v>
                </c:pt>
                <c:pt idx="186">
                  <c:v>37833.0</c:v>
                </c:pt>
                <c:pt idx="187">
                  <c:v>37864.0</c:v>
                </c:pt>
                <c:pt idx="188">
                  <c:v>37894.0</c:v>
                </c:pt>
                <c:pt idx="189">
                  <c:v>37925.0</c:v>
                </c:pt>
                <c:pt idx="190">
                  <c:v>37955.0</c:v>
                </c:pt>
                <c:pt idx="191">
                  <c:v>37986.0</c:v>
                </c:pt>
                <c:pt idx="192">
                  <c:v>38017.0</c:v>
                </c:pt>
                <c:pt idx="193">
                  <c:v>38046.0</c:v>
                </c:pt>
                <c:pt idx="194">
                  <c:v>38077.0</c:v>
                </c:pt>
                <c:pt idx="195">
                  <c:v>38107.0</c:v>
                </c:pt>
                <c:pt idx="196">
                  <c:v>38138.0</c:v>
                </c:pt>
                <c:pt idx="197">
                  <c:v>38168.0</c:v>
                </c:pt>
                <c:pt idx="198">
                  <c:v>38199.0</c:v>
                </c:pt>
                <c:pt idx="199">
                  <c:v>38230.0</c:v>
                </c:pt>
                <c:pt idx="200">
                  <c:v>38260.0</c:v>
                </c:pt>
                <c:pt idx="201">
                  <c:v>38291.0</c:v>
                </c:pt>
                <c:pt idx="202">
                  <c:v>38321.0</c:v>
                </c:pt>
                <c:pt idx="203">
                  <c:v>38352.0</c:v>
                </c:pt>
                <c:pt idx="204">
                  <c:v>38383.0</c:v>
                </c:pt>
                <c:pt idx="205">
                  <c:v>38411.0</c:v>
                </c:pt>
                <c:pt idx="206">
                  <c:v>38442.0</c:v>
                </c:pt>
                <c:pt idx="207">
                  <c:v>38472.0</c:v>
                </c:pt>
                <c:pt idx="208">
                  <c:v>38503.0</c:v>
                </c:pt>
                <c:pt idx="209">
                  <c:v>38533.0</c:v>
                </c:pt>
                <c:pt idx="210">
                  <c:v>38564.0</c:v>
                </c:pt>
                <c:pt idx="211">
                  <c:v>38595.0</c:v>
                </c:pt>
                <c:pt idx="212">
                  <c:v>38625.0</c:v>
                </c:pt>
                <c:pt idx="213">
                  <c:v>38656.0</c:v>
                </c:pt>
                <c:pt idx="214">
                  <c:v>38686.0</c:v>
                </c:pt>
                <c:pt idx="215">
                  <c:v>38717.0</c:v>
                </c:pt>
                <c:pt idx="216">
                  <c:v>38748.0</c:v>
                </c:pt>
                <c:pt idx="217">
                  <c:v>38776.0</c:v>
                </c:pt>
                <c:pt idx="218">
                  <c:v>38807.0</c:v>
                </c:pt>
                <c:pt idx="219">
                  <c:v>38837.0</c:v>
                </c:pt>
                <c:pt idx="220">
                  <c:v>38868.0</c:v>
                </c:pt>
                <c:pt idx="221">
                  <c:v>38898.0</c:v>
                </c:pt>
                <c:pt idx="222">
                  <c:v>38929.0</c:v>
                </c:pt>
                <c:pt idx="223">
                  <c:v>38960.0</c:v>
                </c:pt>
                <c:pt idx="224">
                  <c:v>38990.0</c:v>
                </c:pt>
                <c:pt idx="225">
                  <c:v>39021.0</c:v>
                </c:pt>
                <c:pt idx="226">
                  <c:v>39051.0</c:v>
                </c:pt>
                <c:pt idx="227">
                  <c:v>39082.0</c:v>
                </c:pt>
                <c:pt idx="228">
                  <c:v>39113.0</c:v>
                </c:pt>
                <c:pt idx="229">
                  <c:v>39141.0</c:v>
                </c:pt>
                <c:pt idx="230">
                  <c:v>39172.0</c:v>
                </c:pt>
                <c:pt idx="231">
                  <c:v>39202.0</c:v>
                </c:pt>
                <c:pt idx="232">
                  <c:v>39233.0</c:v>
                </c:pt>
                <c:pt idx="233">
                  <c:v>39263.0</c:v>
                </c:pt>
                <c:pt idx="234">
                  <c:v>39294.0</c:v>
                </c:pt>
                <c:pt idx="235">
                  <c:v>39325.0</c:v>
                </c:pt>
                <c:pt idx="236">
                  <c:v>39355.0</c:v>
                </c:pt>
                <c:pt idx="237">
                  <c:v>39386.0</c:v>
                </c:pt>
                <c:pt idx="238">
                  <c:v>39416.0</c:v>
                </c:pt>
                <c:pt idx="239">
                  <c:v>39447.0</c:v>
                </c:pt>
                <c:pt idx="240">
                  <c:v>39478.0</c:v>
                </c:pt>
                <c:pt idx="241">
                  <c:v>39507.0</c:v>
                </c:pt>
                <c:pt idx="242">
                  <c:v>39538.0</c:v>
                </c:pt>
                <c:pt idx="243">
                  <c:v>39568.0</c:v>
                </c:pt>
                <c:pt idx="244">
                  <c:v>39599.0</c:v>
                </c:pt>
                <c:pt idx="245">
                  <c:v>39629.0</c:v>
                </c:pt>
                <c:pt idx="246">
                  <c:v>39660.0</c:v>
                </c:pt>
                <c:pt idx="247">
                  <c:v>39691.0</c:v>
                </c:pt>
                <c:pt idx="248">
                  <c:v>39721.0</c:v>
                </c:pt>
                <c:pt idx="249">
                  <c:v>39752.0</c:v>
                </c:pt>
                <c:pt idx="250">
                  <c:v>39782.0</c:v>
                </c:pt>
                <c:pt idx="251">
                  <c:v>39813.0</c:v>
                </c:pt>
                <c:pt idx="252">
                  <c:v>39844.0</c:v>
                </c:pt>
                <c:pt idx="253">
                  <c:v>39872.0</c:v>
                </c:pt>
                <c:pt idx="254">
                  <c:v>39903.0</c:v>
                </c:pt>
                <c:pt idx="255">
                  <c:v>39933.0</c:v>
                </c:pt>
                <c:pt idx="256">
                  <c:v>39964.0</c:v>
                </c:pt>
                <c:pt idx="257">
                  <c:v>39994.0</c:v>
                </c:pt>
                <c:pt idx="258">
                  <c:v>40025.0</c:v>
                </c:pt>
                <c:pt idx="259">
                  <c:v>40056.0</c:v>
                </c:pt>
                <c:pt idx="260">
                  <c:v>40086.0</c:v>
                </c:pt>
                <c:pt idx="261">
                  <c:v>40117.0</c:v>
                </c:pt>
                <c:pt idx="262">
                  <c:v>40147.0</c:v>
                </c:pt>
                <c:pt idx="263">
                  <c:v>40178.0</c:v>
                </c:pt>
                <c:pt idx="264">
                  <c:v>40209.0</c:v>
                </c:pt>
                <c:pt idx="265">
                  <c:v>40237.0</c:v>
                </c:pt>
                <c:pt idx="266">
                  <c:v>40268.0</c:v>
                </c:pt>
                <c:pt idx="267">
                  <c:v>40298.0</c:v>
                </c:pt>
                <c:pt idx="268">
                  <c:v>40329.0</c:v>
                </c:pt>
                <c:pt idx="269">
                  <c:v>40359.0</c:v>
                </c:pt>
                <c:pt idx="270">
                  <c:v>40390.0</c:v>
                </c:pt>
                <c:pt idx="271">
                  <c:v>40421.0</c:v>
                </c:pt>
                <c:pt idx="272">
                  <c:v>40451.0</c:v>
                </c:pt>
                <c:pt idx="273">
                  <c:v>40482.0</c:v>
                </c:pt>
                <c:pt idx="274">
                  <c:v>40512.0</c:v>
                </c:pt>
                <c:pt idx="275">
                  <c:v>40543.0</c:v>
                </c:pt>
                <c:pt idx="276">
                  <c:v>40574.0</c:v>
                </c:pt>
                <c:pt idx="277">
                  <c:v>40602.0</c:v>
                </c:pt>
                <c:pt idx="278">
                  <c:v>40633.0</c:v>
                </c:pt>
                <c:pt idx="279">
                  <c:v>40663.0</c:v>
                </c:pt>
                <c:pt idx="280">
                  <c:v>40694.0</c:v>
                </c:pt>
                <c:pt idx="281">
                  <c:v>40724.0</c:v>
                </c:pt>
                <c:pt idx="282">
                  <c:v>40755.0</c:v>
                </c:pt>
                <c:pt idx="283">
                  <c:v>40786.0</c:v>
                </c:pt>
                <c:pt idx="284">
                  <c:v>40816.0</c:v>
                </c:pt>
                <c:pt idx="285">
                  <c:v>40847.0</c:v>
                </c:pt>
                <c:pt idx="286">
                  <c:v>40877.0</c:v>
                </c:pt>
                <c:pt idx="287">
                  <c:v>40908.0</c:v>
                </c:pt>
                <c:pt idx="288">
                  <c:v>40939.0</c:v>
                </c:pt>
                <c:pt idx="289">
                  <c:v>40968.0</c:v>
                </c:pt>
                <c:pt idx="290">
                  <c:v>40999.0</c:v>
                </c:pt>
                <c:pt idx="291">
                  <c:v>41029.0</c:v>
                </c:pt>
                <c:pt idx="292">
                  <c:v>41060.0</c:v>
                </c:pt>
                <c:pt idx="293">
                  <c:v>41090.0</c:v>
                </c:pt>
                <c:pt idx="294">
                  <c:v>41121.0</c:v>
                </c:pt>
                <c:pt idx="295">
                  <c:v>41152.0</c:v>
                </c:pt>
                <c:pt idx="296">
                  <c:v>41182.0</c:v>
                </c:pt>
                <c:pt idx="297">
                  <c:v>41213.0</c:v>
                </c:pt>
                <c:pt idx="298">
                  <c:v>41243.0</c:v>
                </c:pt>
                <c:pt idx="299">
                  <c:v>41274.0</c:v>
                </c:pt>
                <c:pt idx="300">
                  <c:v>41305.0</c:v>
                </c:pt>
                <c:pt idx="301">
                  <c:v>41333.0</c:v>
                </c:pt>
                <c:pt idx="302">
                  <c:v>41364.0</c:v>
                </c:pt>
                <c:pt idx="303">
                  <c:v>41394.0</c:v>
                </c:pt>
                <c:pt idx="304">
                  <c:v>41425.0</c:v>
                </c:pt>
                <c:pt idx="305">
                  <c:v>41455.0</c:v>
                </c:pt>
                <c:pt idx="306">
                  <c:v>41486.0</c:v>
                </c:pt>
                <c:pt idx="307">
                  <c:v>41517.0</c:v>
                </c:pt>
                <c:pt idx="308">
                  <c:v>41547.0</c:v>
                </c:pt>
                <c:pt idx="309">
                  <c:v>41578.0</c:v>
                </c:pt>
                <c:pt idx="310">
                  <c:v>41608.0</c:v>
                </c:pt>
                <c:pt idx="311">
                  <c:v>41639.0</c:v>
                </c:pt>
                <c:pt idx="312">
                  <c:v>41670.0</c:v>
                </c:pt>
                <c:pt idx="313">
                  <c:v>41698.0</c:v>
                </c:pt>
                <c:pt idx="314">
                  <c:v>41729.0</c:v>
                </c:pt>
                <c:pt idx="315">
                  <c:v>41759.0</c:v>
                </c:pt>
                <c:pt idx="316">
                  <c:v>41790.0</c:v>
                </c:pt>
                <c:pt idx="317">
                  <c:v>41820.0</c:v>
                </c:pt>
                <c:pt idx="318">
                  <c:v>41851.0</c:v>
                </c:pt>
                <c:pt idx="319">
                  <c:v>41882.0</c:v>
                </c:pt>
                <c:pt idx="320">
                  <c:v>41912.0</c:v>
                </c:pt>
                <c:pt idx="321">
                  <c:v>41943.0</c:v>
                </c:pt>
                <c:pt idx="322">
                  <c:v>41973.0</c:v>
                </c:pt>
                <c:pt idx="323">
                  <c:v>42004.0</c:v>
                </c:pt>
                <c:pt idx="324">
                  <c:v>42035.0</c:v>
                </c:pt>
                <c:pt idx="325">
                  <c:v>42063.0</c:v>
                </c:pt>
                <c:pt idx="326">
                  <c:v>42094.0</c:v>
                </c:pt>
                <c:pt idx="327">
                  <c:v>42124.0</c:v>
                </c:pt>
                <c:pt idx="328">
                  <c:v>42155.0</c:v>
                </c:pt>
                <c:pt idx="329">
                  <c:v>42185.0</c:v>
                </c:pt>
                <c:pt idx="330">
                  <c:v>42216.0</c:v>
                </c:pt>
                <c:pt idx="331">
                  <c:v>42247.0</c:v>
                </c:pt>
                <c:pt idx="332">
                  <c:v>42277.0</c:v>
                </c:pt>
                <c:pt idx="333">
                  <c:v>42308.0</c:v>
                </c:pt>
                <c:pt idx="334">
                  <c:v>42338.0</c:v>
                </c:pt>
                <c:pt idx="335">
                  <c:v>42369.0</c:v>
                </c:pt>
                <c:pt idx="336">
                  <c:v>42400.0</c:v>
                </c:pt>
                <c:pt idx="337">
                  <c:v>42429.0</c:v>
                </c:pt>
                <c:pt idx="338">
                  <c:v>42460.0</c:v>
                </c:pt>
                <c:pt idx="339">
                  <c:v>42490.0</c:v>
                </c:pt>
                <c:pt idx="340">
                  <c:v>42521.0</c:v>
                </c:pt>
                <c:pt idx="341">
                  <c:v>42551.0</c:v>
                </c:pt>
                <c:pt idx="342">
                  <c:v>42582.0</c:v>
                </c:pt>
                <c:pt idx="343">
                  <c:v>42613.0</c:v>
                </c:pt>
                <c:pt idx="344">
                  <c:v>42643.0</c:v>
                </c:pt>
                <c:pt idx="345">
                  <c:v>42674.0</c:v>
                </c:pt>
                <c:pt idx="346">
                  <c:v>42704.0</c:v>
                </c:pt>
                <c:pt idx="347">
                  <c:v>42735.0</c:v>
                </c:pt>
                <c:pt idx="348">
                  <c:v>42766.0</c:v>
                </c:pt>
                <c:pt idx="349">
                  <c:v>42794.0</c:v>
                </c:pt>
                <c:pt idx="350">
                  <c:v>42825.0</c:v>
                </c:pt>
                <c:pt idx="351">
                  <c:v>42855.0</c:v>
                </c:pt>
                <c:pt idx="352">
                  <c:v>42886.0</c:v>
                </c:pt>
                <c:pt idx="353">
                  <c:v>42916.0</c:v>
                </c:pt>
                <c:pt idx="354">
                  <c:v>42947.0</c:v>
                </c:pt>
                <c:pt idx="355">
                  <c:v>42978.0</c:v>
                </c:pt>
                <c:pt idx="356">
                  <c:v>43008.0</c:v>
                </c:pt>
                <c:pt idx="357">
                  <c:v>43039.0</c:v>
                </c:pt>
                <c:pt idx="358">
                  <c:v>43069.0</c:v>
                </c:pt>
                <c:pt idx="359">
                  <c:v>43100.0</c:v>
                </c:pt>
              </c:numCache>
            </c:numRef>
          </c:cat>
          <c:val>
            <c:numRef>
              <c:f>Sheet1!$D$2:$D$361</c:f>
              <c:numCache>
                <c:formatCode>_(* #,##0_);_(* \(#,##0\);_(* "-"??_);_(@_)</c:formatCode>
                <c:ptCount val="360"/>
                <c:pt idx="0">
                  <c:v>10141.36</c:v>
                </c:pt>
                <c:pt idx="1">
                  <c:v>10458.9613440744</c:v>
                </c:pt>
                <c:pt idx="2">
                  <c:v>10644.6456323594</c:v>
                </c:pt>
                <c:pt idx="3">
                  <c:v>10738.2987116899</c:v>
                </c:pt>
                <c:pt idx="4">
                  <c:v>10660.6179812262</c:v>
                </c:pt>
                <c:pt idx="5">
                  <c:v>10682.264020633</c:v>
                </c:pt>
                <c:pt idx="6">
                  <c:v>10809.475810581</c:v>
                </c:pt>
                <c:pt idx="7">
                  <c:v>10545.848571438</c:v>
                </c:pt>
                <c:pt idx="8">
                  <c:v>10806.1874863347</c:v>
                </c:pt>
                <c:pt idx="9">
                  <c:v>11193.928723585</c:v>
                </c:pt>
                <c:pt idx="10">
                  <c:v>11414.4148570626</c:v>
                </c:pt>
                <c:pt idx="11">
                  <c:v>11503.2362906404</c:v>
                </c:pt>
                <c:pt idx="12">
                  <c:v>11743.2764550172</c:v>
                </c:pt>
                <c:pt idx="13">
                  <c:v>11744.5891055418</c:v>
                </c:pt>
                <c:pt idx="14">
                  <c:v>11751.647024586</c:v>
                </c:pt>
                <c:pt idx="15">
                  <c:v>11939.1872395459</c:v>
                </c:pt>
                <c:pt idx="16">
                  <c:v>11845.4006829799</c:v>
                </c:pt>
                <c:pt idx="17">
                  <c:v>11805.1933691793</c:v>
                </c:pt>
                <c:pt idx="18">
                  <c:v>12513.3310147226</c:v>
                </c:pt>
                <c:pt idx="19">
                  <c:v>12412.523920388</c:v>
                </c:pt>
                <c:pt idx="20">
                  <c:v>12641.0564975758</c:v>
                </c:pt>
                <c:pt idx="21">
                  <c:v>12480.5092044935</c:v>
                </c:pt>
                <c:pt idx="22">
                  <c:v>12768.9126077618</c:v>
                </c:pt>
                <c:pt idx="23">
                  <c:v>13017.5095215484</c:v>
                </c:pt>
                <c:pt idx="24">
                  <c:v>12755.5477764562</c:v>
                </c:pt>
                <c:pt idx="25">
                  <c:v>12524.0483960206</c:v>
                </c:pt>
                <c:pt idx="26">
                  <c:v>12177.8489867021</c:v>
                </c:pt>
                <c:pt idx="27">
                  <c:v>12143.2824059103</c:v>
                </c:pt>
                <c:pt idx="28">
                  <c:v>12818.7873446026</c:v>
                </c:pt>
                <c:pt idx="29">
                  <c:v>12815.8215809894</c:v>
                </c:pt>
                <c:pt idx="30">
                  <c:v>12924.2716776353</c:v>
                </c:pt>
                <c:pt idx="31">
                  <c:v>12359.2678724508</c:v>
                </c:pt>
                <c:pt idx="32">
                  <c:v>11750.5710178891</c:v>
                </c:pt>
                <c:pt idx="33">
                  <c:v>12331.2952655041</c:v>
                </c:pt>
                <c:pt idx="34">
                  <c:v>12262.7919558609</c:v>
                </c:pt>
                <c:pt idx="35">
                  <c:v>12431.7993082923</c:v>
                </c:pt>
                <c:pt idx="36">
                  <c:v>12693.8800616376</c:v>
                </c:pt>
                <c:pt idx="37">
                  <c:v>13321.0203797113</c:v>
                </c:pt>
                <c:pt idx="38">
                  <c:v>13164.4025108734</c:v>
                </c:pt>
                <c:pt idx="39">
                  <c:v>13254.9744334549</c:v>
                </c:pt>
                <c:pt idx="40">
                  <c:v>13444.7938297552</c:v>
                </c:pt>
                <c:pt idx="41">
                  <c:v>13062.9466510217</c:v>
                </c:pt>
                <c:pt idx="42">
                  <c:v>13405.9956661508</c:v>
                </c:pt>
                <c:pt idx="43">
                  <c:v>13423.3909697457</c:v>
                </c:pt>
                <c:pt idx="44">
                  <c:v>13624.9248098765</c:v>
                </c:pt>
                <c:pt idx="45">
                  <c:v>13772.4201676503</c:v>
                </c:pt>
                <c:pt idx="46">
                  <c:v>13503.0580639544</c:v>
                </c:pt>
                <c:pt idx="47">
                  <c:v>14030.0480778629</c:v>
                </c:pt>
                <c:pt idx="48">
                  <c:v>13948.962881137</c:v>
                </c:pt>
                <c:pt idx="49">
                  <c:v>13863.3191169535</c:v>
                </c:pt>
                <c:pt idx="50">
                  <c:v>13578.1651770216</c:v>
                </c:pt>
                <c:pt idx="51">
                  <c:v>13691.2626938942</c:v>
                </c:pt>
                <c:pt idx="52">
                  <c:v>13972.5221459653</c:v>
                </c:pt>
                <c:pt idx="53">
                  <c:v>13745.78136055</c:v>
                </c:pt>
                <c:pt idx="54">
                  <c:v>13788.8857652477</c:v>
                </c:pt>
                <c:pt idx="55">
                  <c:v>13961.431936558</c:v>
                </c:pt>
                <c:pt idx="56">
                  <c:v>13919.9090086796</c:v>
                </c:pt>
                <c:pt idx="57">
                  <c:v>13765.5889942669</c:v>
                </c:pt>
                <c:pt idx="58">
                  <c:v>13896.2910799216</c:v>
                </c:pt>
                <c:pt idx="59">
                  <c:v>13981.6273641074</c:v>
                </c:pt>
                <c:pt idx="60">
                  <c:v>14022.6839892188</c:v>
                </c:pt>
                <c:pt idx="61">
                  <c:v>14203.066299164</c:v>
                </c:pt>
                <c:pt idx="62">
                  <c:v>14629.1756556484</c:v>
                </c:pt>
                <c:pt idx="63">
                  <c:v>14978.7445682739</c:v>
                </c:pt>
                <c:pt idx="64">
                  <c:v>15170.9191933704</c:v>
                </c:pt>
                <c:pt idx="65">
                  <c:v>15140.9540898687</c:v>
                </c:pt>
                <c:pt idx="66">
                  <c:v>15316.1306967918</c:v>
                </c:pt>
                <c:pt idx="67">
                  <c:v>15698.4474835298</c:v>
                </c:pt>
                <c:pt idx="68">
                  <c:v>15586.9422305133</c:v>
                </c:pt>
                <c:pt idx="69">
                  <c:v>15834.9646214803</c:v>
                </c:pt>
                <c:pt idx="70">
                  <c:v>15443.1087675637</c:v>
                </c:pt>
                <c:pt idx="71">
                  <c:v>15878.21256283541</c:v>
                </c:pt>
                <c:pt idx="72">
                  <c:v>16424.5877050682</c:v>
                </c:pt>
                <c:pt idx="73">
                  <c:v>16323.2895794142</c:v>
                </c:pt>
                <c:pt idx="74">
                  <c:v>15978.571784055</c:v>
                </c:pt>
                <c:pt idx="75">
                  <c:v>16217.4982766055</c:v>
                </c:pt>
                <c:pt idx="76">
                  <c:v>16290.8471329742</c:v>
                </c:pt>
                <c:pt idx="77">
                  <c:v>16276.6851232429</c:v>
                </c:pt>
                <c:pt idx="78">
                  <c:v>16479.20524360901</c:v>
                </c:pt>
                <c:pt idx="79">
                  <c:v>16803.0835060616</c:v>
                </c:pt>
                <c:pt idx="80">
                  <c:v>16636.5420291106</c:v>
                </c:pt>
                <c:pt idx="81">
                  <c:v>16881.67893883689</c:v>
                </c:pt>
                <c:pt idx="82">
                  <c:v>16546.2591829202</c:v>
                </c:pt>
                <c:pt idx="83">
                  <c:v>16611.7727046146</c:v>
                </c:pt>
                <c:pt idx="84">
                  <c:v>16477.2750533444</c:v>
                </c:pt>
                <c:pt idx="85">
                  <c:v>16598.0817594326</c:v>
                </c:pt>
                <c:pt idx="86">
                  <c:v>17016.5426013865</c:v>
                </c:pt>
                <c:pt idx="87">
                  <c:v>17363.865295521</c:v>
                </c:pt>
                <c:pt idx="88">
                  <c:v>17506.2069721267</c:v>
                </c:pt>
                <c:pt idx="89">
                  <c:v>17549.40791438221</c:v>
                </c:pt>
                <c:pt idx="90">
                  <c:v>18013.6370511268</c:v>
                </c:pt>
                <c:pt idx="91">
                  <c:v>17858.4469667622</c:v>
                </c:pt>
                <c:pt idx="92">
                  <c:v>18142.5805619913</c:v>
                </c:pt>
                <c:pt idx="93">
                  <c:v>18033.7228380107</c:v>
                </c:pt>
                <c:pt idx="94">
                  <c:v>18355.2452312979</c:v>
                </c:pt>
                <c:pt idx="95">
                  <c:v>18676.4107750009</c:v>
                </c:pt>
                <c:pt idx="96">
                  <c:v>18923.9415977124</c:v>
                </c:pt>
                <c:pt idx="97">
                  <c:v>19000.318612754</c:v>
                </c:pt>
                <c:pt idx="98">
                  <c:v>19184.0234212653</c:v>
                </c:pt>
                <c:pt idx="99">
                  <c:v>19462.162777651</c:v>
                </c:pt>
                <c:pt idx="100">
                  <c:v>19513.4097525671</c:v>
                </c:pt>
                <c:pt idx="101">
                  <c:v>19605.94089371881</c:v>
                </c:pt>
                <c:pt idx="102">
                  <c:v>19283.8907579045</c:v>
                </c:pt>
                <c:pt idx="103">
                  <c:v>19442.5504134785</c:v>
                </c:pt>
                <c:pt idx="104">
                  <c:v>19844.05889925281</c:v>
                </c:pt>
                <c:pt idx="105">
                  <c:v>19925.8652859283</c:v>
                </c:pt>
                <c:pt idx="106">
                  <c:v>20499.0204089824</c:v>
                </c:pt>
                <c:pt idx="107">
                  <c:v>20397.925775413</c:v>
                </c:pt>
                <c:pt idx="108">
                  <c:v>20614.95915899899</c:v>
                </c:pt>
                <c:pt idx="109">
                  <c:v>20795.2691526727</c:v>
                </c:pt>
                <c:pt idx="110">
                  <c:v>20631.8941338092</c:v>
                </c:pt>
                <c:pt idx="111">
                  <c:v>21007.6664054283</c:v>
                </c:pt>
                <c:pt idx="112">
                  <c:v>21686.2307671315</c:v>
                </c:pt>
                <c:pt idx="113">
                  <c:v>22281.12427033399</c:v>
                </c:pt>
                <c:pt idx="114">
                  <c:v>22832.64961897189</c:v>
                </c:pt>
                <c:pt idx="115">
                  <c:v>22078.5595130586</c:v>
                </c:pt>
                <c:pt idx="116">
                  <c:v>22716.31311306121</c:v>
                </c:pt>
                <c:pt idx="117">
                  <c:v>22087.9217181477</c:v>
                </c:pt>
                <c:pt idx="118">
                  <c:v>22300.16764803759</c:v>
                </c:pt>
                <c:pt idx="119">
                  <c:v>22499.71012126661</c:v>
                </c:pt>
                <c:pt idx="120">
                  <c:v>22795.595137683</c:v>
                </c:pt>
                <c:pt idx="121">
                  <c:v>23619.8521469093</c:v>
                </c:pt>
                <c:pt idx="122">
                  <c:v>24170.359450401</c:v>
                </c:pt>
                <c:pt idx="123">
                  <c:v>24335.6284791175</c:v>
                </c:pt>
                <c:pt idx="124">
                  <c:v>24153.8770907174</c:v>
                </c:pt>
                <c:pt idx="125">
                  <c:v>24420.845519934</c:v>
                </c:pt>
                <c:pt idx="126">
                  <c:v>24473.7046061236</c:v>
                </c:pt>
                <c:pt idx="127">
                  <c:v>22811.9922731219</c:v>
                </c:pt>
                <c:pt idx="128">
                  <c:v>23091.0976418817</c:v>
                </c:pt>
                <c:pt idx="129">
                  <c:v>24182.9661421448</c:v>
                </c:pt>
                <c:pt idx="130">
                  <c:v>24954.0865528689</c:v>
                </c:pt>
                <c:pt idx="131">
                  <c:v>25580.3403653565</c:v>
                </c:pt>
                <c:pt idx="132">
                  <c:v>25887.00674062351</c:v>
                </c:pt>
                <c:pt idx="133">
                  <c:v>25607.6332371239</c:v>
                </c:pt>
                <c:pt idx="134">
                  <c:v>26238.0678286688</c:v>
                </c:pt>
                <c:pt idx="135">
                  <c:v>26853.5468613364</c:v>
                </c:pt>
                <c:pt idx="136">
                  <c:v>26424.7729568177</c:v>
                </c:pt>
                <c:pt idx="137">
                  <c:v>27134.8167427103</c:v>
                </c:pt>
                <c:pt idx="138">
                  <c:v>27131.01023805589</c:v>
                </c:pt>
                <c:pt idx="139">
                  <c:v>27167.4220099412</c:v>
                </c:pt>
                <c:pt idx="140">
                  <c:v>27073.5590042923</c:v>
                </c:pt>
                <c:pt idx="141">
                  <c:v>27811.755736453</c:v>
                </c:pt>
                <c:pt idx="142">
                  <c:v>28294.2065913919</c:v>
                </c:pt>
                <c:pt idx="143">
                  <c:v>29534.7020722374</c:v>
                </c:pt>
                <c:pt idx="144">
                  <c:v>28799.0409948787</c:v>
                </c:pt>
                <c:pt idx="145">
                  <c:v>28910.05869448061</c:v>
                </c:pt>
                <c:pt idx="146">
                  <c:v>29927.9606873863</c:v>
                </c:pt>
                <c:pt idx="147">
                  <c:v>29325.4992685996</c:v>
                </c:pt>
                <c:pt idx="148">
                  <c:v>29018.8872617296</c:v>
                </c:pt>
                <c:pt idx="149">
                  <c:v>29568.5004885392</c:v>
                </c:pt>
                <c:pt idx="150">
                  <c:v>29205.2437692705</c:v>
                </c:pt>
                <c:pt idx="151">
                  <c:v>29732.8793887834</c:v>
                </c:pt>
                <c:pt idx="152">
                  <c:v>28991.92249703491</c:v>
                </c:pt>
                <c:pt idx="153">
                  <c:v>28789.6785972504</c:v>
                </c:pt>
                <c:pt idx="154">
                  <c:v>27970.9191448904</c:v>
                </c:pt>
                <c:pt idx="155">
                  <c:v>28275.0753028735</c:v>
                </c:pt>
                <c:pt idx="156">
                  <c:v>28708.62926994509</c:v>
                </c:pt>
                <c:pt idx="157">
                  <c:v>27554.7515185284</c:v>
                </c:pt>
                <c:pt idx="158">
                  <c:v>26684.6578577482</c:v>
                </c:pt>
                <c:pt idx="159">
                  <c:v>27708.9765645734</c:v>
                </c:pt>
                <c:pt idx="160">
                  <c:v>27599.2862499295</c:v>
                </c:pt>
                <c:pt idx="161">
                  <c:v>27215.2769182234</c:v>
                </c:pt>
                <c:pt idx="162">
                  <c:v>27041.9439925097</c:v>
                </c:pt>
                <c:pt idx="163">
                  <c:v>26462.317976232</c:v>
                </c:pt>
                <c:pt idx="164">
                  <c:v>25290.42102525041</c:v>
                </c:pt>
                <c:pt idx="165">
                  <c:v>25587.4940403102</c:v>
                </c:pt>
                <c:pt idx="166">
                  <c:v>26396.6264235419</c:v>
                </c:pt>
                <c:pt idx="167">
                  <c:v>26539.6484664501</c:v>
                </c:pt>
                <c:pt idx="168">
                  <c:v>26194.6479437068</c:v>
                </c:pt>
                <c:pt idx="169">
                  <c:v>26115.3776477103</c:v>
                </c:pt>
                <c:pt idx="170">
                  <c:v>26722.5153979815</c:v>
                </c:pt>
                <c:pt idx="171">
                  <c:v>26319.85966213849</c:v>
                </c:pt>
                <c:pt idx="172">
                  <c:v>26357.5091396389</c:v>
                </c:pt>
                <c:pt idx="173">
                  <c:v>25570.33179703999</c:v>
                </c:pt>
                <c:pt idx="174">
                  <c:v>24517.9003152277</c:v>
                </c:pt>
                <c:pt idx="175">
                  <c:v>24566.6067987765</c:v>
                </c:pt>
                <c:pt idx="176">
                  <c:v>23237.0054766712</c:v>
                </c:pt>
                <c:pt idx="177">
                  <c:v>24108.3471239778</c:v>
                </c:pt>
                <c:pt idx="178">
                  <c:v>24781.8418774672</c:v>
                </c:pt>
                <c:pt idx="179">
                  <c:v>24205.092862099</c:v>
                </c:pt>
                <c:pt idx="180">
                  <c:v>23863.6381210018</c:v>
                </c:pt>
                <c:pt idx="181">
                  <c:v>23664.9060835259</c:v>
                </c:pt>
                <c:pt idx="182">
                  <c:v>23632.11490343739</c:v>
                </c:pt>
                <c:pt idx="183">
                  <c:v>24698.87703520211</c:v>
                </c:pt>
                <c:pt idx="184">
                  <c:v>25428.5655401475</c:v>
                </c:pt>
                <c:pt idx="185">
                  <c:v>25685.2483235367</c:v>
                </c:pt>
                <c:pt idx="186">
                  <c:v>25978.9286137672</c:v>
                </c:pt>
                <c:pt idx="187">
                  <c:v>26296.3047103151</c:v>
                </c:pt>
                <c:pt idx="188">
                  <c:v>26391.4577968723</c:v>
                </c:pt>
                <c:pt idx="189">
                  <c:v>27201.2615721902</c:v>
                </c:pt>
                <c:pt idx="190">
                  <c:v>27419.3993556415</c:v>
                </c:pt>
                <c:pt idx="191">
                  <c:v>28299.9395331511</c:v>
                </c:pt>
                <c:pt idx="192">
                  <c:v>28552.2578150572</c:v>
                </c:pt>
                <c:pt idx="193">
                  <c:v>28824.5967993142</c:v>
                </c:pt>
                <c:pt idx="194">
                  <c:v>28760.3162996848</c:v>
                </c:pt>
                <c:pt idx="195">
                  <c:v>28441.7065131398</c:v>
                </c:pt>
                <c:pt idx="196">
                  <c:v>28570.3413408181</c:v>
                </c:pt>
                <c:pt idx="197">
                  <c:v>28870.9956338492</c:v>
                </c:pt>
                <c:pt idx="198">
                  <c:v>28427.0291182128</c:v>
                </c:pt>
                <c:pt idx="199">
                  <c:v>28534.9841611619</c:v>
                </c:pt>
                <c:pt idx="200">
                  <c:v>28851.9515271081</c:v>
                </c:pt>
                <c:pt idx="201">
                  <c:v>29224.1893161834</c:v>
                </c:pt>
                <c:pt idx="202">
                  <c:v>30049.3645865533</c:v>
                </c:pt>
                <c:pt idx="203">
                  <c:v>30659.7731053163</c:v>
                </c:pt>
                <c:pt idx="204">
                  <c:v>30363.0365476045</c:v>
                </c:pt>
                <c:pt idx="205">
                  <c:v>30921.013181791</c:v>
                </c:pt>
                <c:pt idx="206">
                  <c:v>30619.297561464</c:v>
                </c:pt>
                <c:pt idx="207">
                  <c:v>30323.3194560276</c:v>
                </c:pt>
                <c:pt idx="208">
                  <c:v>30654.0313728014</c:v>
                </c:pt>
                <c:pt idx="209">
                  <c:v>30850.4904879964</c:v>
                </c:pt>
                <c:pt idx="210">
                  <c:v>31461.62054287989</c:v>
                </c:pt>
                <c:pt idx="211">
                  <c:v>31635.8486673683</c:v>
                </c:pt>
                <c:pt idx="212">
                  <c:v>32161.3592219694</c:v>
                </c:pt>
                <c:pt idx="213">
                  <c:v>31775.15366605479</c:v>
                </c:pt>
                <c:pt idx="214">
                  <c:v>32411.7468146201</c:v>
                </c:pt>
                <c:pt idx="215">
                  <c:v>32865.52998456739</c:v>
                </c:pt>
                <c:pt idx="216">
                  <c:v>33735.62446169528</c:v>
                </c:pt>
                <c:pt idx="217">
                  <c:v>33774.39329289</c:v>
                </c:pt>
                <c:pt idx="218">
                  <c:v>34198.8304395683</c:v>
                </c:pt>
                <c:pt idx="219">
                  <c:v>34837.5777784483</c:v>
                </c:pt>
                <c:pt idx="220">
                  <c:v>34240.66310529789</c:v>
                </c:pt>
                <c:pt idx="221">
                  <c:v>34308.1085316072</c:v>
                </c:pt>
                <c:pt idx="222">
                  <c:v>34497.6469090139</c:v>
                </c:pt>
                <c:pt idx="223">
                  <c:v>35026.41572224369</c:v>
                </c:pt>
                <c:pt idx="224">
                  <c:v>35306.7522814684</c:v>
                </c:pt>
                <c:pt idx="225">
                  <c:v>36043.9886991764</c:v>
                </c:pt>
                <c:pt idx="226">
                  <c:v>36638.58574195869</c:v>
                </c:pt>
                <c:pt idx="227">
                  <c:v>37125.9176959505</c:v>
                </c:pt>
                <c:pt idx="228">
                  <c:v>37397.1280750441</c:v>
                </c:pt>
                <c:pt idx="229">
                  <c:v>37377.723838419</c:v>
                </c:pt>
                <c:pt idx="230">
                  <c:v>37840.12026986449</c:v>
                </c:pt>
                <c:pt idx="231">
                  <c:v>38770.9707529148</c:v>
                </c:pt>
                <c:pt idx="232">
                  <c:v>39445.7795880425</c:v>
                </c:pt>
                <c:pt idx="233">
                  <c:v>39473.3575052656</c:v>
                </c:pt>
                <c:pt idx="234">
                  <c:v>39254.63976418949</c:v>
                </c:pt>
                <c:pt idx="235">
                  <c:v>39290.7040890944</c:v>
                </c:pt>
                <c:pt idx="236">
                  <c:v>40415.0445002203</c:v>
                </c:pt>
                <c:pt idx="237">
                  <c:v>41272.4949422253</c:v>
                </c:pt>
                <c:pt idx="238">
                  <c:v>40438.952472899</c:v>
                </c:pt>
                <c:pt idx="239">
                  <c:v>40275.46295210529</c:v>
                </c:pt>
                <c:pt idx="240">
                  <c:v>38673.9925178854</c:v>
                </c:pt>
                <c:pt idx="241">
                  <c:v>38763.39543776999</c:v>
                </c:pt>
                <c:pt idx="242">
                  <c:v>38520.807209236</c:v>
                </c:pt>
                <c:pt idx="243">
                  <c:v>39643.22268384299</c:v>
                </c:pt>
                <c:pt idx="244">
                  <c:v>40010.9037982169</c:v>
                </c:pt>
                <c:pt idx="245">
                  <c:v>38409.7322578797</c:v>
                </c:pt>
                <c:pt idx="246">
                  <c:v>37946.3599558068</c:v>
                </c:pt>
                <c:pt idx="247">
                  <c:v>37569.74646560399</c:v>
                </c:pt>
                <c:pt idx="248">
                  <c:v>35258.186419452</c:v>
                </c:pt>
                <c:pt idx="249">
                  <c:v>31783.7357536766</c:v>
                </c:pt>
                <c:pt idx="250">
                  <c:v>30753.9326398132</c:v>
                </c:pt>
                <c:pt idx="251">
                  <c:v>31318.9500472092</c:v>
                </c:pt>
                <c:pt idx="252">
                  <c:v>29985.9162677878</c:v>
                </c:pt>
                <c:pt idx="253">
                  <c:v>28529.2214666302</c:v>
                </c:pt>
                <c:pt idx="254">
                  <c:v>29714.335294464</c:v>
                </c:pt>
                <c:pt idx="255">
                  <c:v>31483.75925828419</c:v>
                </c:pt>
                <c:pt idx="256">
                  <c:v>33071.3009789785</c:v>
                </c:pt>
                <c:pt idx="257">
                  <c:v>32986.53573562569</c:v>
                </c:pt>
                <c:pt idx="258">
                  <c:v>34446.4123701376</c:v>
                </c:pt>
                <c:pt idx="259">
                  <c:v>35071.5745246906</c:v>
                </c:pt>
                <c:pt idx="260">
                  <c:v>35883.1469692737</c:v>
                </c:pt>
                <c:pt idx="261">
                  <c:v>35610.1818034091</c:v>
                </c:pt>
                <c:pt idx="262">
                  <c:v>36350.4862565336</c:v>
                </c:pt>
                <c:pt idx="263">
                  <c:v>36733.3067751274</c:v>
                </c:pt>
                <c:pt idx="264">
                  <c:v>35943.6905660471</c:v>
                </c:pt>
                <c:pt idx="265">
                  <c:v>36179.4441577534</c:v>
                </c:pt>
                <c:pt idx="266">
                  <c:v>37353.3585751042</c:v>
                </c:pt>
                <c:pt idx="267">
                  <c:v>37396.65337010029</c:v>
                </c:pt>
                <c:pt idx="268">
                  <c:v>35642.42828950169</c:v>
                </c:pt>
                <c:pt idx="269">
                  <c:v>35102.0240648437</c:v>
                </c:pt>
                <c:pt idx="270">
                  <c:v>36538.1921702472</c:v>
                </c:pt>
                <c:pt idx="271">
                  <c:v>35909.16304029129</c:v>
                </c:pt>
                <c:pt idx="272">
                  <c:v>37635.4671573498</c:v>
                </c:pt>
                <c:pt idx="273">
                  <c:v>38321.41380495169</c:v>
                </c:pt>
                <c:pt idx="274">
                  <c:v>37905.0561390628</c:v>
                </c:pt>
                <c:pt idx="275">
                  <c:v>39301.0878562704</c:v>
                </c:pt>
                <c:pt idx="276">
                  <c:v>39615.2977270569</c:v>
                </c:pt>
                <c:pt idx="277">
                  <c:v>40202.5587194775</c:v>
                </c:pt>
                <c:pt idx="278">
                  <c:v>40192.28463799651</c:v>
                </c:pt>
                <c:pt idx="279">
                  <c:v>41026.84900050159</c:v>
                </c:pt>
                <c:pt idx="280">
                  <c:v>40605.3728122974</c:v>
                </c:pt>
                <c:pt idx="281">
                  <c:v>40293.99794572999</c:v>
                </c:pt>
                <c:pt idx="282">
                  <c:v>39972.05542171249</c:v>
                </c:pt>
                <c:pt idx="283">
                  <c:v>38521.8983986356</c:v>
                </c:pt>
                <c:pt idx="284">
                  <c:v>36710.5392619728</c:v>
                </c:pt>
                <c:pt idx="285">
                  <c:v>38682.12870671259</c:v>
                </c:pt>
                <c:pt idx="286">
                  <c:v>38112.8339313838</c:v>
                </c:pt>
                <c:pt idx="287">
                  <c:v>38080.9029686258</c:v>
                </c:pt>
                <c:pt idx="288">
                  <c:v>39193.4183461826</c:v>
                </c:pt>
                <c:pt idx="289">
                  <c:v>40189.7526191921</c:v>
                </c:pt>
                <c:pt idx="290">
                  <c:v>40333.9835135247</c:v>
                </c:pt>
                <c:pt idx="291">
                  <c:v>40116.91378258009</c:v>
                </c:pt>
                <c:pt idx="292">
                  <c:v>38337.8147472197</c:v>
                </c:pt>
                <c:pt idx="293">
                  <c:v>39294.4977763954</c:v>
                </c:pt>
                <c:pt idx="294">
                  <c:v>39570.77363370719</c:v>
                </c:pt>
                <c:pt idx="295">
                  <c:v>40012.06914493319</c:v>
                </c:pt>
                <c:pt idx="296">
                  <c:v>40651.84768220251</c:v>
                </c:pt>
                <c:pt idx="297">
                  <c:v>40522.8985050407</c:v>
                </c:pt>
                <c:pt idx="298">
                  <c:v>40793.3343087404</c:v>
                </c:pt>
                <c:pt idx="299">
                  <c:v>41267.29994853269</c:v>
                </c:pt>
                <c:pt idx="300">
                  <c:v>42224.12338356327</c:v>
                </c:pt>
                <c:pt idx="301">
                  <c:v>42230.87356416</c:v>
                </c:pt>
                <c:pt idx="302">
                  <c:v>42627.8365584068</c:v>
                </c:pt>
                <c:pt idx="303">
                  <c:v>43251.86653200691</c:v>
                </c:pt>
                <c:pt idx="304">
                  <c:v>43211.07447265269</c:v>
                </c:pt>
                <c:pt idx="305">
                  <c:v>42588.72546881488</c:v>
                </c:pt>
                <c:pt idx="306">
                  <c:v>43615.06858727</c:v>
                </c:pt>
                <c:pt idx="307">
                  <c:v>43170.2038854685</c:v>
                </c:pt>
                <c:pt idx="308">
                  <c:v>44293.4036599484</c:v>
                </c:pt>
                <c:pt idx="309">
                  <c:v>45189.1233568266</c:v>
                </c:pt>
                <c:pt idx="310">
                  <c:v>45519.13008017469</c:v>
                </c:pt>
                <c:pt idx="311">
                  <c:v>45920.1481311258</c:v>
                </c:pt>
                <c:pt idx="312">
                  <c:v>45007.3296784381</c:v>
                </c:pt>
                <c:pt idx="313">
                  <c:v>46106.69971808439</c:v>
                </c:pt>
                <c:pt idx="314">
                  <c:v>46222.0450977453</c:v>
                </c:pt>
                <c:pt idx="315">
                  <c:v>46454.6584872516</c:v>
                </c:pt>
                <c:pt idx="316">
                  <c:v>46969.00216651689</c:v>
                </c:pt>
                <c:pt idx="317">
                  <c:v>47421.93319260969</c:v>
                </c:pt>
                <c:pt idx="318">
                  <c:v>47141.6636776373</c:v>
                </c:pt>
                <c:pt idx="319">
                  <c:v>47671.9735085828</c:v>
                </c:pt>
                <c:pt idx="320">
                  <c:v>46908.329284276</c:v>
                </c:pt>
                <c:pt idx="321">
                  <c:v>47079.12566813059</c:v>
                </c:pt>
                <c:pt idx="322">
                  <c:v>47482.8628746809</c:v>
                </c:pt>
                <c:pt idx="323">
                  <c:v>47034.7506259274</c:v>
                </c:pt>
                <c:pt idx="324">
                  <c:v>46672.59472013279</c:v>
                </c:pt>
                <c:pt idx="325">
                  <c:v>47982.4118046933</c:v>
                </c:pt>
                <c:pt idx="326">
                  <c:v>47625.46128190969</c:v>
                </c:pt>
                <c:pt idx="327">
                  <c:v>48328.7330573297</c:v>
                </c:pt>
                <c:pt idx="328">
                  <c:v>48315.77983564381</c:v>
                </c:pt>
                <c:pt idx="329">
                  <c:v>47757.84563263529</c:v>
                </c:pt>
                <c:pt idx="330">
                  <c:v>47973.6802672055</c:v>
                </c:pt>
                <c:pt idx="331">
                  <c:v>46339.8813871893</c:v>
                </c:pt>
                <c:pt idx="332">
                  <c:v>45510.9113872052</c:v>
                </c:pt>
                <c:pt idx="333">
                  <c:v>47302.4728578731</c:v>
                </c:pt>
                <c:pt idx="334">
                  <c:v>47118.22146234968</c:v>
                </c:pt>
                <c:pt idx="335">
                  <c:v>46705.6535189274</c:v>
                </c:pt>
                <c:pt idx="336">
                  <c:v>45304.12911386259</c:v>
                </c:pt>
                <c:pt idx="337">
                  <c:v>45165.4836190198</c:v>
                </c:pt>
                <c:pt idx="338">
                  <c:v>46859.24134408528</c:v>
                </c:pt>
                <c:pt idx="339">
                  <c:v>47220.5501804983</c:v>
                </c:pt>
                <c:pt idx="340">
                  <c:v>47273.34539050679</c:v>
                </c:pt>
                <c:pt idx="341">
                  <c:v>47147.2882211683</c:v>
                </c:pt>
                <c:pt idx="342">
                  <c:v>48174.7898276085</c:v>
                </c:pt>
                <c:pt idx="343">
                  <c:v>48271.92088906929</c:v>
                </c:pt>
                <c:pt idx="344">
                  <c:v>48435.5326564397</c:v>
                </c:pt>
                <c:pt idx="345">
                  <c:v>48034.09199675349</c:v>
                </c:pt>
                <c:pt idx="346">
                  <c:v>48231.75708872939</c:v>
                </c:pt>
                <c:pt idx="347">
                  <c:v>48768.4117613288</c:v>
                </c:pt>
                <c:pt idx="348">
                  <c:v>49449.2965653801</c:v>
                </c:pt>
                <c:pt idx="349">
                  <c:v>50162.88979073119</c:v>
                </c:pt>
                <c:pt idx="350">
                  <c:v>50494.857426697</c:v>
                </c:pt>
                <c:pt idx="351">
                  <c:v>50913.71972209239</c:v>
                </c:pt>
                <c:pt idx="352">
                  <c:v>51514.6299122954</c:v>
                </c:pt>
                <c:pt idx="353">
                  <c:v>51658.2697981966</c:v>
                </c:pt>
                <c:pt idx="354">
                  <c:v>52408.20267976751</c:v>
                </c:pt>
                <c:pt idx="355">
                  <c:v>52540.8431554566</c:v>
                </c:pt>
                <c:pt idx="356">
                  <c:v>53082.9419949685</c:v>
                </c:pt>
                <c:pt idx="357">
                  <c:v>53665.77224460519</c:v>
                </c:pt>
                <c:pt idx="358">
                  <c:v>54219.7116766252</c:v>
                </c:pt>
                <c:pt idx="359">
                  <c:v>54689.8295532901</c:v>
                </c:pt>
              </c:numCache>
            </c:numRef>
          </c:val>
          <c:smooth val="0"/>
          <c:extLst xmlns:c16r2="http://schemas.microsoft.com/office/drawing/2015/06/chart">
            <c:ext xmlns:c16="http://schemas.microsoft.com/office/drawing/2014/chart" uri="{C3380CC4-5D6E-409C-BE32-E72D297353CC}">
              <c16:uniqueId val="{00000002-44D3-4C16-A35C-E95EB81CBF6C}"/>
            </c:ext>
          </c:extLst>
        </c:ser>
        <c:ser>
          <c:idx val="3"/>
          <c:order val="3"/>
          <c:tx>
            <c:strRef>
              <c:f>Sheet1!$E$1</c:f>
              <c:strCache>
                <c:ptCount val="1"/>
                <c:pt idx="0">
                  <c:v>25/75</c:v>
                </c:pt>
              </c:strCache>
            </c:strRef>
          </c:tx>
          <c:spPr>
            <a:ln>
              <a:solidFill>
                <a:schemeClr val="accent6">
                  <a:lumMod val="60000"/>
                  <a:lumOff val="40000"/>
                </a:schemeClr>
              </a:solidFill>
            </a:ln>
          </c:spPr>
          <c:marker>
            <c:symbol val="none"/>
          </c:marker>
          <c:cat>
            <c:numRef>
              <c:f>Sheet1!$A$2:$A$361</c:f>
              <c:numCache>
                <c:formatCode>mm/yyyy</c:formatCode>
                <c:ptCount val="360"/>
                <c:pt idx="0">
                  <c:v>32173.0</c:v>
                </c:pt>
                <c:pt idx="1">
                  <c:v>32202.0</c:v>
                </c:pt>
                <c:pt idx="2">
                  <c:v>32233.0</c:v>
                </c:pt>
                <c:pt idx="3">
                  <c:v>32263.0</c:v>
                </c:pt>
                <c:pt idx="4">
                  <c:v>32294.0</c:v>
                </c:pt>
                <c:pt idx="5">
                  <c:v>32324.0</c:v>
                </c:pt>
                <c:pt idx="6">
                  <c:v>32355.0</c:v>
                </c:pt>
                <c:pt idx="7">
                  <c:v>32386.0</c:v>
                </c:pt>
                <c:pt idx="8">
                  <c:v>32416.0</c:v>
                </c:pt>
                <c:pt idx="9">
                  <c:v>32447.0</c:v>
                </c:pt>
                <c:pt idx="10">
                  <c:v>32477.0</c:v>
                </c:pt>
                <c:pt idx="11">
                  <c:v>32508.0</c:v>
                </c:pt>
                <c:pt idx="12">
                  <c:v>32539.0</c:v>
                </c:pt>
                <c:pt idx="13">
                  <c:v>32567.0</c:v>
                </c:pt>
                <c:pt idx="14">
                  <c:v>32598.0</c:v>
                </c:pt>
                <c:pt idx="15">
                  <c:v>32628.0</c:v>
                </c:pt>
                <c:pt idx="16">
                  <c:v>32659.0</c:v>
                </c:pt>
                <c:pt idx="17">
                  <c:v>32689.0</c:v>
                </c:pt>
                <c:pt idx="18">
                  <c:v>32720.0</c:v>
                </c:pt>
                <c:pt idx="19">
                  <c:v>32751.0</c:v>
                </c:pt>
                <c:pt idx="20">
                  <c:v>32781.0</c:v>
                </c:pt>
                <c:pt idx="21">
                  <c:v>32812.0</c:v>
                </c:pt>
                <c:pt idx="22">
                  <c:v>32842.0</c:v>
                </c:pt>
                <c:pt idx="23">
                  <c:v>32873.0</c:v>
                </c:pt>
                <c:pt idx="24">
                  <c:v>32904.0</c:v>
                </c:pt>
                <c:pt idx="25">
                  <c:v>32932.0</c:v>
                </c:pt>
                <c:pt idx="26">
                  <c:v>32963.0</c:v>
                </c:pt>
                <c:pt idx="27">
                  <c:v>32993.0</c:v>
                </c:pt>
                <c:pt idx="28">
                  <c:v>33024.0</c:v>
                </c:pt>
                <c:pt idx="29">
                  <c:v>33054.0</c:v>
                </c:pt>
                <c:pt idx="30">
                  <c:v>33085.0</c:v>
                </c:pt>
                <c:pt idx="31">
                  <c:v>33116.0</c:v>
                </c:pt>
                <c:pt idx="32">
                  <c:v>33146.0</c:v>
                </c:pt>
                <c:pt idx="33">
                  <c:v>33177.0</c:v>
                </c:pt>
                <c:pt idx="34">
                  <c:v>33207.0</c:v>
                </c:pt>
                <c:pt idx="35">
                  <c:v>33238.0</c:v>
                </c:pt>
                <c:pt idx="36">
                  <c:v>33269.0</c:v>
                </c:pt>
                <c:pt idx="37">
                  <c:v>33297.0</c:v>
                </c:pt>
                <c:pt idx="38">
                  <c:v>33328.0</c:v>
                </c:pt>
                <c:pt idx="39">
                  <c:v>33358.0</c:v>
                </c:pt>
                <c:pt idx="40">
                  <c:v>33389.0</c:v>
                </c:pt>
                <c:pt idx="41">
                  <c:v>33419.0</c:v>
                </c:pt>
                <c:pt idx="42">
                  <c:v>33450.0</c:v>
                </c:pt>
                <c:pt idx="43">
                  <c:v>33481.0</c:v>
                </c:pt>
                <c:pt idx="44">
                  <c:v>33511.0</c:v>
                </c:pt>
                <c:pt idx="45">
                  <c:v>33542.0</c:v>
                </c:pt>
                <c:pt idx="46">
                  <c:v>33572.0</c:v>
                </c:pt>
                <c:pt idx="47">
                  <c:v>33603.0</c:v>
                </c:pt>
                <c:pt idx="48">
                  <c:v>33634.0</c:v>
                </c:pt>
                <c:pt idx="49">
                  <c:v>33663.0</c:v>
                </c:pt>
                <c:pt idx="50">
                  <c:v>33694.0</c:v>
                </c:pt>
                <c:pt idx="51">
                  <c:v>33724.0</c:v>
                </c:pt>
                <c:pt idx="52">
                  <c:v>33755.0</c:v>
                </c:pt>
                <c:pt idx="53">
                  <c:v>33785.0</c:v>
                </c:pt>
                <c:pt idx="54">
                  <c:v>33816.0</c:v>
                </c:pt>
                <c:pt idx="55">
                  <c:v>33847.0</c:v>
                </c:pt>
                <c:pt idx="56">
                  <c:v>33877.0</c:v>
                </c:pt>
                <c:pt idx="57">
                  <c:v>33908.0</c:v>
                </c:pt>
                <c:pt idx="58">
                  <c:v>33938.0</c:v>
                </c:pt>
                <c:pt idx="59">
                  <c:v>33969.0</c:v>
                </c:pt>
                <c:pt idx="60">
                  <c:v>34000.0</c:v>
                </c:pt>
                <c:pt idx="61">
                  <c:v>34028.0</c:v>
                </c:pt>
                <c:pt idx="62">
                  <c:v>34059.0</c:v>
                </c:pt>
                <c:pt idx="63">
                  <c:v>34089.0</c:v>
                </c:pt>
                <c:pt idx="64">
                  <c:v>34120.0</c:v>
                </c:pt>
                <c:pt idx="65">
                  <c:v>34150.0</c:v>
                </c:pt>
                <c:pt idx="66">
                  <c:v>34181.0</c:v>
                </c:pt>
                <c:pt idx="67">
                  <c:v>34212.0</c:v>
                </c:pt>
                <c:pt idx="68">
                  <c:v>34242.0</c:v>
                </c:pt>
                <c:pt idx="69">
                  <c:v>34273.0</c:v>
                </c:pt>
                <c:pt idx="70">
                  <c:v>34303.0</c:v>
                </c:pt>
                <c:pt idx="71">
                  <c:v>34334.0</c:v>
                </c:pt>
                <c:pt idx="72">
                  <c:v>34365.0</c:v>
                </c:pt>
                <c:pt idx="73">
                  <c:v>34393.0</c:v>
                </c:pt>
                <c:pt idx="74">
                  <c:v>34424.0</c:v>
                </c:pt>
                <c:pt idx="75">
                  <c:v>34454.0</c:v>
                </c:pt>
                <c:pt idx="76">
                  <c:v>34485.0</c:v>
                </c:pt>
                <c:pt idx="77">
                  <c:v>34515.0</c:v>
                </c:pt>
                <c:pt idx="78">
                  <c:v>34546.0</c:v>
                </c:pt>
                <c:pt idx="79">
                  <c:v>34577.0</c:v>
                </c:pt>
                <c:pt idx="80">
                  <c:v>34607.0</c:v>
                </c:pt>
                <c:pt idx="81">
                  <c:v>34638.0</c:v>
                </c:pt>
                <c:pt idx="82">
                  <c:v>34668.0</c:v>
                </c:pt>
                <c:pt idx="83">
                  <c:v>34699.0</c:v>
                </c:pt>
                <c:pt idx="84">
                  <c:v>34730.0</c:v>
                </c:pt>
                <c:pt idx="85">
                  <c:v>34758.0</c:v>
                </c:pt>
                <c:pt idx="86">
                  <c:v>34789.0</c:v>
                </c:pt>
                <c:pt idx="87">
                  <c:v>34819.0</c:v>
                </c:pt>
                <c:pt idx="88">
                  <c:v>34850.0</c:v>
                </c:pt>
                <c:pt idx="89">
                  <c:v>34880.0</c:v>
                </c:pt>
                <c:pt idx="90">
                  <c:v>34911.0</c:v>
                </c:pt>
                <c:pt idx="91">
                  <c:v>34942.0</c:v>
                </c:pt>
                <c:pt idx="92">
                  <c:v>34972.0</c:v>
                </c:pt>
                <c:pt idx="93">
                  <c:v>35003.0</c:v>
                </c:pt>
                <c:pt idx="94">
                  <c:v>35033.0</c:v>
                </c:pt>
                <c:pt idx="95">
                  <c:v>35064.0</c:v>
                </c:pt>
                <c:pt idx="96">
                  <c:v>35095.0</c:v>
                </c:pt>
                <c:pt idx="97">
                  <c:v>35124.0</c:v>
                </c:pt>
                <c:pt idx="98">
                  <c:v>35155.0</c:v>
                </c:pt>
                <c:pt idx="99">
                  <c:v>35185.0</c:v>
                </c:pt>
                <c:pt idx="100">
                  <c:v>35216.0</c:v>
                </c:pt>
                <c:pt idx="101">
                  <c:v>35246.0</c:v>
                </c:pt>
                <c:pt idx="102">
                  <c:v>35277.0</c:v>
                </c:pt>
                <c:pt idx="103">
                  <c:v>35308.0</c:v>
                </c:pt>
                <c:pt idx="104">
                  <c:v>35338.0</c:v>
                </c:pt>
                <c:pt idx="105">
                  <c:v>35369.0</c:v>
                </c:pt>
                <c:pt idx="106">
                  <c:v>35399.0</c:v>
                </c:pt>
                <c:pt idx="107">
                  <c:v>35430.0</c:v>
                </c:pt>
                <c:pt idx="108">
                  <c:v>35461.0</c:v>
                </c:pt>
                <c:pt idx="109">
                  <c:v>35489.0</c:v>
                </c:pt>
                <c:pt idx="110">
                  <c:v>35520.0</c:v>
                </c:pt>
                <c:pt idx="111">
                  <c:v>35550.0</c:v>
                </c:pt>
                <c:pt idx="112">
                  <c:v>35581.0</c:v>
                </c:pt>
                <c:pt idx="113">
                  <c:v>35611.0</c:v>
                </c:pt>
                <c:pt idx="114">
                  <c:v>35642.0</c:v>
                </c:pt>
                <c:pt idx="115">
                  <c:v>35673.0</c:v>
                </c:pt>
                <c:pt idx="116">
                  <c:v>35703.0</c:v>
                </c:pt>
                <c:pt idx="117">
                  <c:v>35734.0</c:v>
                </c:pt>
                <c:pt idx="118">
                  <c:v>35764.0</c:v>
                </c:pt>
                <c:pt idx="119">
                  <c:v>35795.0</c:v>
                </c:pt>
                <c:pt idx="120">
                  <c:v>35826.0</c:v>
                </c:pt>
                <c:pt idx="121">
                  <c:v>35854.0</c:v>
                </c:pt>
                <c:pt idx="122">
                  <c:v>35885.0</c:v>
                </c:pt>
                <c:pt idx="123">
                  <c:v>35915.0</c:v>
                </c:pt>
                <c:pt idx="124">
                  <c:v>35946.0</c:v>
                </c:pt>
                <c:pt idx="125">
                  <c:v>35976.0</c:v>
                </c:pt>
                <c:pt idx="126">
                  <c:v>36007.0</c:v>
                </c:pt>
                <c:pt idx="127">
                  <c:v>36038.0</c:v>
                </c:pt>
                <c:pt idx="128">
                  <c:v>36068.0</c:v>
                </c:pt>
                <c:pt idx="129">
                  <c:v>36099.0</c:v>
                </c:pt>
                <c:pt idx="130">
                  <c:v>36129.0</c:v>
                </c:pt>
                <c:pt idx="131">
                  <c:v>36160.0</c:v>
                </c:pt>
                <c:pt idx="132">
                  <c:v>36191.0</c:v>
                </c:pt>
                <c:pt idx="133">
                  <c:v>36219.0</c:v>
                </c:pt>
                <c:pt idx="134">
                  <c:v>36250.0</c:v>
                </c:pt>
                <c:pt idx="135">
                  <c:v>36280.0</c:v>
                </c:pt>
                <c:pt idx="136">
                  <c:v>36311.0</c:v>
                </c:pt>
                <c:pt idx="137">
                  <c:v>36341.0</c:v>
                </c:pt>
                <c:pt idx="138">
                  <c:v>36372.0</c:v>
                </c:pt>
                <c:pt idx="139">
                  <c:v>36403.0</c:v>
                </c:pt>
                <c:pt idx="140">
                  <c:v>36433.0</c:v>
                </c:pt>
                <c:pt idx="141">
                  <c:v>36464.0</c:v>
                </c:pt>
                <c:pt idx="142">
                  <c:v>36494.0</c:v>
                </c:pt>
                <c:pt idx="143">
                  <c:v>36525.0</c:v>
                </c:pt>
                <c:pt idx="144">
                  <c:v>36556.0</c:v>
                </c:pt>
                <c:pt idx="145">
                  <c:v>36585.0</c:v>
                </c:pt>
                <c:pt idx="146">
                  <c:v>36616.0</c:v>
                </c:pt>
                <c:pt idx="147">
                  <c:v>36646.0</c:v>
                </c:pt>
                <c:pt idx="148">
                  <c:v>36677.0</c:v>
                </c:pt>
                <c:pt idx="149">
                  <c:v>36707.0</c:v>
                </c:pt>
                <c:pt idx="150">
                  <c:v>36738.0</c:v>
                </c:pt>
                <c:pt idx="151">
                  <c:v>36769.0</c:v>
                </c:pt>
                <c:pt idx="152">
                  <c:v>36799.0</c:v>
                </c:pt>
                <c:pt idx="153">
                  <c:v>36830.0</c:v>
                </c:pt>
                <c:pt idx="154">
                  <c:v>36860.0</c:v>
                </c:pt>
                <c:pt idx="155">
                  <c:v>36891.0</c:v>
                </c:pt>
                <c:pt idx="156">
                  <c:v>36922.0</c:v>
                </c:pt>
                <c:pt idx="157">
                  <c:v>36950.0</c:v>
                </c:pt>
                <c:pt idx="158">
                  <c:v>36981.0</c:v>
                </c:pt>
                <c:pt idx="159">
                  <c:v>37011.0</c:v>
                </c:pt>
                <c:pt idx="160">
                  <c:v>37042.0</c:v>
                </c:pt>
                <c:pt idx="161">
                  <c:v>37072.0</c:v>
                </c:pt>
                <c:pt idx="162">
                  <c:v>37103.0</c:v>
                </c:pt>
                <c:pt idx="163">
                  <c:v>37134.0</c:v>
                </c:pt>
                <c:pt idx="164">
                  <c:v>37164.0</c:v>
                </c:pt>
                <c:pt idx="165">
                  <c:v>37195.0</c:v>
                </c:pt>
                <c:pt idx="166">
                  <c:v>37225.0</c:v>
                </c:pt>
                <c:pt idx="167">
                  <c:v>37256.0</c:v>
                </c:pt>
                <c:pt idx="168">
                  <c:v>37287.0</c:v>
                </c:pt>
                <c:pt idx="169">
                  <c:v>37315.0</c:v>
                </c:pt>
                <c:pt idx="170">
                  <c:v>37346.0</c:v>
                </c:pt>
                <c:pt idx="171">
                  <c:v>37376.0</c:v>
                </c:pt>
                <c:pt idx="172">
                  <c:v>37407.0</c:v>
                </c:pt>
                <c:pt idx="173">
                  <c:v>37437.0</c:v>
                </c:pt>
                <c:pt idx="174">
                  <c:v>37468.0</c:v>
                </c:pt>
                <c:pt idx="175">
                  <c:v>37499.0</c:v>
                </c:pt>
                <c:pt idx="176">
                  <c:v>37529.0</c:v>
                </c:pt>
                <c:pt idx="177">
                  <c:v>37560.0</c:v>
                </c:pt>
                <c:pt idx="178">
                  <c:v>37590.0</c:v>
                </c:pt>
                <c:pt idx="179">
                  <c:v>37621.0</c:v>
                </c:pt>
                <c:pt idx="180">
                  <c:v>37652.0</c:v>
                </c:pt>
                <c:pt idx="181">
                  <c:v>37680.0</c:v>
                </c:pt>
                <c:pt idx="182">
                  <c:v>37711.0</c:v>
                </c:pt>
                <c:pt idx="183">
                  <c:v>37741.0</c:v>
                </c:pt>
                <c:pt idx="184">
                  <c:v>37772.0</c:v>
                </c:pt>
                <c:pt idx="185">
                  <c:v>37802.0</c:v>
                </c:pt>
                <c:pt idx="186">
                  <c:v>37833.0</c:v>
                </c:pt>
                <c:pt idx="187">
                  <c:v>37864.0</c:v>
                </c:pt>
                <c:pt idx="188">
                  <c:v>37894.0</c:v>
                </c:pt>
                <c:pt idx="189">
                  <c:v>37925.0</c:v>
                </c:pt>
                <c:pt idx="190">
                  <c:v>37955.0</c:v>
                </c:pt>
                <c:pt idx="191">
                  <c:v>37986.0</c:v>
                </c:pt>
                <c:pt idx="192">
                  <c:v>38017.0</c:v>
                </c:pt>
                <c:pt idx="193">
                  <c:v>38046.0</c:v>
                </c:pt>
                <c:pt idx="194">
                  <c:v>38077.0</c:v>
                </c:pt>
                <c:pt idx="195">
                  <c:v>38107.0</c:v>
                </c:pt>
                <c:pt idx="196">
                  <c:v>38138.0</c:v>
                </c:pt>
                <c:pt idx="197">
                  <c:v>38168.0</c:v>
                </c:pt>
                <c:pt idx="198">
                  <c:v>38199.0</c:v>
                </c:pt>
                <c:pt idx="199">
                  <c:v>38230.0</c:v>
                </c:pt>
                <c:pt idx="200">
                  <c:v>38260.0</c:v>
                </c:pt>
                <c:pt idx="201">
                  <c:v>38291.0</c:v>
                </c:pt>
                <c:pt idx="202">
                  <c:v>38321.0</c:v>
                </c:pt>
                <c:pt idx="203">
                  <c:v>38352.0</c:v>
                </c:pt>
                <c:pt idx="204">
                  <c:v>38383.0</c:v>
                </c:pt>
                <c:pt idx="205">
                  <c:v>38411.0</c:v>
                </c:pt>
                <c:pt idx="206">
                  <c:v>38442.0</c:v>
                </c:pt>
                <c:pt idx="207">
                  <c:v>38472.0</c:v>
                </c:pt>
                <c:pt idx="208">
                  <c:v>38503.0</c:v>
                </c:pt>
                <c:pt idx="209">
                  <c:v>38533.0</c:v>
                </c:pt>
                <c:pt idx="210">
                  <c:v>38564.0</c:v>
                </c:pt>
                <c:pt idx="211">
                  <c:v>38595.0</c:v>
                </c:pt>
                <c:pt idx="212">
                  <c:v>38625.0</c:v>
                </c:pt>
                <c:pt idx="213">
                  <c:v>38656.0</c:v>
                </c:pt>
                <c:pt idx="214">
                  <c:v>38686.0</c:v>
                </c:pt>
                <c:pt idx="215">
                  <c:v>38717.0</c:v>
                </c:pt>
                <c:pt idx="216">
                  <c:v>38748.0</c:v>
                </c:pt>
                <c:pt idx="217">
                  <c:v>38776.0</c:v>
                </c:pt>
                <c:pt idx="218">
                  <c:v>38807.0</c:v>
                </c:pt>
                <c:pt idx="219">
                  <c:v>38837.0</c:v>
                </c:pt>
                <c:pt idx="220">
                  <c:v>38868.0</c:v>
                </c:pt>
                <c:pt idx="221">
                  <c:v>38898.0</c:v>
                </c:pt>
                <c:pt idx="222">
                  <c:v>38929.0</c:v>
                </c:pt>
                <c:pt idx="223">
                  <c:v>38960.0</c:v>
                </c:pt>
                <c:pt idx="224">
                  <c:v>38990.0</c:v>
                </c:pt>
                <c:pt idx="225">
                  <c:v>39021.0</c:v>
                </c:pt>
                <c:pt idx="226">
                  <c:v>39051.0</c:v>
                </c:pt>
                <c:pt idx="227">
                  <c:v>39082.0</c:v>
                </c:pt>
                <c:pt idx="228">
                  <c:v>39113.0</c:v>
                </c:pt>
                <c:pt idx="229">
                  <c:v>39141.0</c:v>
                </c:pt>
                <c:pt idx="230">
                  <c:v>39172.0</c:v>
                </c:pt>
                <c:pt idx="231">
                  <c:v>39202.0</c:v>
                </c:pt>
                <c:pt idx="232">
                  <c:v>39233.0</c:v>
                </c:pt>
                <c:pt idx="233">
                  <c:v>39263.0</c:v>
                </c:pt>
                <c:pt idx="234">
                  <c:v>39294.0</c:v>
                </c:pt>
                <c:pt idx="235">
                  <c:v>39325.0</c:v>
                </c:pt>
                <c:pt idx="236">
                  <c:v>39355.0</c:v>
                </c:pt>
                <c:pt idx="237">
                  <c:v>39386.0</c:v>
                </c:pt>
                <c:pt idx="238">
                  <c:v>39416.0</c:v>
                </c:pt>
                <c:pt idx="239">
                  <c:v>39447.0</c:v>
                </c:pt>
                <c:pt idx="240">
                  <c:v>39478.0</c:v>
                </c:pt>
                <c:pt idx="241">
                  <c:v>39507.0</c:v>
                </c:pt>
                <c:pt idx="242">
                  <c:v>39538.0</c:v>
                </c:pt>
                <c:pt idx="243">
                  <c:v>39568.0</c:v>
                </c:pt>
                <c:pt idx="244">
                  <c:v>39599.0</c:v>
                </c:pt>
                <c:pt idx="245">
                  <c:v>39629.0</c:v>
                </c:pt>
                <c:pt idx="246">
                  <c:v>39660.0</c:v>
                </c:pt>
                <c:pt idx="247">
                  <c:v>39691.0</c:v>
                </c:pt>
                <c:pt idx="248">
                  <c:v>39721.0</c:v>
                </c:pt>
                <c:pt idx="249">
                  <c:v>39752.0</c:v>
                </c:pt>
                <c:pt idx="250">
                  <c:v>39782.0</c:v>
                </c:pt>
                <c:pt idx="251">
                  <c:v>39813.0</c:v>
                </c:pt>
                <c:pt idx="252">
                  <c:v>39844.0</c:v>
                </c:pt>
                <c:pt idx="253">
                  <c:v>39872.0</c:v>
                </c:pt>
                <c:pt idx="254">
                  <c:v>39903.0</c:v>
                </c:pt>
                <c:pt idx="255">
                  <c:v>39933.0</c:v>
                </c:pt>
                <c:pt idx="256">
                  <c:v>39964.0</c:v>
                </c:pt>
                <c:pt idx="257">
                  <c:v>39994.0</c:v>
                </c:pt>
                <c:pt idx="258">
                  <c:v>40025.0</c:v>
                </c:pt>
                <c:pt idx="259">
                  <c:v>40056.0</c:v>
                </c:pt>
                <c:pt idx="260">
                  <c:v>40086.0</c:v>
                </c:pt>
                <c:pt idx="261">
                  <c:v>40117.0</c:v>
                </c:pt>
                <c:pt idx="262">
                  <c:v>40147.0</c:v>
                </c:pt>
                <c:pt idx="263">
                  <c:v>40178.0</c:v>
                </c:pt>
                <c:pt idx="264">
                  <c:v>40209.0</c:v>
                </c:pt>
                <c:pt idx="265">
                  <c:v>40237.0</c:v>
                </c:pt>
                <c:pt idx="266">
                  <c:v>40268.0</c:v>
                </c:pt>
                <c:pt idx="267">
                  <c:v>40298.0</c:v>
                </c:pt>
                <c:pt idx="268">
                  <c:v>40329.0</c:v>
                </c:pt>
                <c:pt idx="269">
                  <c:v>40359.0</c:v>
                </c:pt>
                <c:pt idx="270">
                  <c:v>40390.0</c:v>
                </c:pt>
                <c:pt idx="271">
                  <c:v>40421.0</c:v>
                </c:pt>
                <c:pt idx="272">
                  <c:v>40451.0</c:v>
                </c:pt>
                <c:pt idx="273">
                  <c:v>40482.0</c:v>
                </c:pt>
                <c:pt idx="274">
                  <c:v>40512.0</c:v>
                </c:pt>
                <c:pt idx="275">
                  <c:v>40543.0</c:v>
                </c:pt>
                <c:pt idx="276">
                  <c:v>40574.0</c:v>
                </c:pt>
                <c:pt idx="277">
                  <c:v>40602.0</c:v>
                </c:pt>
                <c:pt idx="278">
                  <c:v>40633.0</c:v>
                </c:pt>
                <c:pt idx="279">
                  <c:v>40663.0</c:v>
                </c:pt>
                <c:pt idx="280">
                  <c:v>40694.0</c:v>
                </c:pt>
                <c:pt idx="281">
                  <c:v>40724.0</c:v>
                </c:pt>
                <c:pt idx="282">
                  <c:v>40755.0</c:v>
                </c:pt>
                <c:pt idx="283">
                  <c:v>40786.0</c:v>
                </c:pt>
                <c:pt idx="284">
                  <c:v>40816.0</c:v>
                </c:pt>
                <c:pt idx="285">
                  <c:v>40847.0</c:v>
                </c:pt>
                <c:pt idx="286">
                  <c:v>40877.0</c:v>
                </c:pt>
                <c:pt idx="287">
                  <c:v>40908.0</c:v>
                </c:pt>
                <c:pt idx="288">
                  <c:v>40939.0</c:v>
                </c:pt>
                <c:pt idx="289">
                  <c:v>40968.0</c:v>
                </c:pt>
                <c:pt idx="290">
                  <c:v>40999.0</c:v>
                </c:pt>
                <c:pt idx="291">
                  <c:v>41029.0</c:v>
                </c:pt>
                <c:pt idx="292">
                  <c:v>41060.0</c:v>
                </c:pt>
                <c:pt idx="293">
                  <c:v>41090.0</c:v>
                </c:pt>
                <c:pt idx="294">
                  <c:v>41121.0</c:v>
                </c:pt>
                <c:pt idx="295">
                  <c:v>41152.0</c:v>
                </c:pt>
                <c:pt idx="296">
                  <c:v>41182.0</c:v>
                </c:pt>
                <c:pt idx="297">
                  <c:v>41213.0</c:v>
                </c:pt>
                <c:pt idx="298">
                  <c:v>41243.0</c:v>
                </c:pt>
                <c:pt idx="299">
                  <c:v>41274.0</c:v>
                </c:pt>
                <c:pt idx="300">
                  <c:v>41305.0</c:v>
                </c:pt>
                <c:pt idx="301">
                  <c:v>41333.0</c:v>
                </c:pt>
                <c:pt idx="302">
                  <c:v>41364.0</c:v>
                </c:pt>
                <c:pt idx="303">
                  <c:v>41394.0</c:v>
                </c:pt>
                <c:pt idx="304">
                  <c:v>41425.0</c:v>
                </c:pt>
                <c:pt idx="305">
                  <c:v>41455.0</c:v>
                </c:pt>
                <c:pt idx="306">
                  <c:v>41486.0</c:v>
                </c:pt>
                <c:pt idx="307">
                  <c:v>41517.0</c:v>
                </c:pt>
                <c:pt idx="308">
                  <c:v>41547.0</c:v>
                </c:pt>
                <c:pt idx="309">
                  <c:v>41578.0</c:v>
                </c:pt>
                <c:pt idx="310">
                  <c:v>41608.0</c:v>
                </c:pt>
                <c:pt idx="311">
                  <c:v>41639.0</c:v>
                </c:pt>
                <c:pt idx="312">
                  <c:v>41670.0</c:v>
                </c:pt>
                <c:pt idx="313">
                  <c:v>41698.0</c:v>
                </c:pt>
                <c:pt idx="314">
                  <c:v>41729.0</c:v>
                </c:pt>
                <c:pt idx="315">
                  <c:v>41759.0</c:v>
                </c:pt>
                <c:pt idx="316">
                  <c:v>41790.0</c:v>
                </c:pt>
                <c:pt idx="317">
                  <c:v>41820.0</c:v>
                </c:pt>
                <c:pt idx="318">
                  <c:v>41851.0</c:v>
                </c:pt>
                <c:pt idx="319">
                  <c:v>41882.0</c:v>
                </c:pt>
                <c:pt idx="320">
                  <c:v>41912.0</c:v>
                </c:pt>
                <c:pt idx="321">
                  <c:v>41943.0</c:v>
                </c:pt>
                <c:pt idx="322">
                  <c:v>41973.0</c:v>
                </c:pt>
                <c:pt idx="323">
                  <c:v>42004.0</c:v>
                </c:pt>
                <c:pt idx="324">
                  <c:v>42035.0</c:v>
                </c:pt>
                <c:pt idx="325">
                  <c:v>42063.0</c:v>
                </c:pt>
                <c:pt idx="326">
                  <c:v>42094.0</c:v>
                </c:pt>
                <c:pt idx="327">
                  <c:v>42124.0</c:v>
                </c:pt>
                <c:pt idx="328">
                  <c:v>42155.0</c:v>
                </c:pt>
                <c:pt idx="329">
                  <c:v>42185.0</c:v>
                </c:pt>
                <c:pt idx="330">
                  <c:v>42216.0</c:v>
                </c:pt>
                <c:pt idx="331">
                  <c:v>42247.0</c:v>
                </c:pt>
                <c:pt idx="332">
                  <c:v>42277.0</c:v>
                </c:pt>
                <c:pt idx="333">
                  <c:v>42308.0</c:v>
                </c:pt>
                <c:pt idx="334">
                  <c:v>42338.0</c:v>
                </c:pt>
                <c:pt idx="335">
                  <c:v>42369.0</c:v>
                </c:pt>
                <c:pt idx="336">
                  <c:v>42400.0</c:v>
                </c:pt>
                <c:pt idx="337">
                  <c:v>42429.0</c:v>
                </c:pt>
                <c:pt idx="338">
                  <c:v>42460.0</c:v>
                </c:pt>
                <c:pt idx="339">
                  <c:v>42490.0</c:v>
                </c:pt>
                <c:pt idx="340">
                  <c:v>42521.0</c:v>
                </c:pt>
                <c:pt idx="341">
                  <c:v>42551.0</c:v>
                </c:pt>
                <c:pt idx="342">
                  <c:v>42582.0</c:v>
                </c:pt>
                <c:pt idx="343">
                  <c:v>42613.0</c:v>
                </c:pt>
                <c:pt idx="344">
                  <c:v>42643.0</c:v>
                </c:pt>
                <c:pt idx="345">
                  <c:v>42674.0</c:v>
                </c:pt>
                <c:pt idx="346">
                  <c:v>42704.0</c:v>
                </c:pt>
                <c:pt idx="347">
                  <c:v>42735.0</c:v>
                </c:pt>
                <c:pt idx="348">
                  <c:v>42766.0</c:v>
                </c:pt>
                <c:pt idx="349">
                  <c:v>42794.0</c:v>
                </c:pt>
                <c:pt idx="350">
                  <c:v>42825.0</c:v>
                </c:pt>
                <c:pt idx="351">
                  <c:v>42855.0</c:v>
                </c:pt>
                <c:pt idx="352">
                  <c:v>42886.0</c:v>
                </c:pt>
                <c:pt idx="353">
                  <c:v>42916.0</c:v>
                </c:pt>
                <c:pt idx="354">
                  <c:v>42947.0</c:v>
                </c:pt>
                <c:pt idx="355">
                  <c:v>42978.0</c:v>
                </c:pt>
                <c:pt idx="356">
                  <c:v>43008.0</c:v>
                </c:pt>
                <c:pt idx="357">
                  <c:v>43039.0</c:v>
                </c:pt>
                <c:pt idx="358">
                  <c:v>43069.0</c:v>
                </c:pt>
                <c:pt idx="359">
                  <c:v>43100.0</c:v>
                </c:pt>
              </c:numCache>
            </c:numRef>
          </c:cat>
          <c:val>
            <c:numRef>
              <c:f>Sheet1!$E$2:$E$361</c:f>
              <c:numCache>
                <c:formatCode>_(* #,##0_);_(* \(#,##0\);_(* "-"??_);_(@_)</c:formatCode>
                <c:ptCount val="360"/>
                <c:pt idx="0">
                  <c:v>10085.39</c:v>
                </c:pt>
                <c:pt idx="1">
                  <c:v>10266.2887721451</c:v>
                </c:pt>
                <c:pt idx="2">
                  <c:v>10380.0423675591</c:v>
                </c:pt>
                <c:pt idx="3">
                  <c:v>10449.6620362453</c:v>
                </c:pt>
                <c:pt idx="4">
                  <c:v>10438.2667393578</c:v>
                </c:pt>
                <c:pt idx="5">
                  <c:v>10474.1924748081</c:v>
                </c:pt>
                <c:pt idx="6">
                  <c:v>10563.1219919424</c:v>
                </c:pt>
                <c:pt idx="7">
                  <c:v>10465.6743849452</c:v>
                </c:pt>
                <c:pt idx="8">
                  <c:v>10627.1251443251</c:v>
                </c:pt>
                <c:pt idx="9">
                  <c:v>10850.2013036021</c:v>
                </c:pt>
                <c:pt idx="10">
                  <c:v>10987.776101185</c:v>
                </c:pt>
                <c:pt idx="11">
                  <c:v>11065.36361429149</c:v>
                </c:pt>
                <c:pt idx="12">
                  <c:v>11211.322318805</c:v>
                </c:pt>
                <c:pt idx="13">
                  <c:v>11246.3172214509</c:v>
                </c:pt>
                <c:pt idx="14">
                  <c:v>11287.4053636355</c:v>
                </c:pt>
                <c:pt idx="15">
                  <c:v>11415.5548458064</c:v>
                </c:pt>
                <c:pt idx="16">
                  <c:v>11415.6555583975</c:v>
                </c:pt>
                <c:pt idx="17">
                  <c:v>11436.7668749744</c:v>
                </c:pt>
                <c:pt idx="18">
                  <c:v>11819.5569742204</c:v>
                </c:pt>
                <c:pt idx="19">
                  <c:v>11815.6330231396</c:v>
                </c:pt>
                <c:pt idx="20">
                  <c:v>11963.0711564276</c:v>
                </c:pt>
                <c:pt idx="21">
                  <c:v>11927.5679625532</c:v>
                </c:pt>
                <c:pt idx="22">
                  <c:v>12106.3282377911</c:v>
                </c:pt>
                <c:pt idx="23">
                  <c:v>12260.9134479106</c:v>
                </c:pt>
                <c:pt idx="24">
                  <c:v>12172.3050586443</c:v>
                </c:pt>
                <c:pt idx="25">
                  <c:v>12096.4112405371</c:v>
                </c:pt>
                <c:pt idx="26">
                  <c:v>11968.1785663863</c:v>
                </c:pt>
                <c:pt idx="27">
                  <c:v>11992.3214942812</c:v>
                </c:pt>
                <c:pt idx="28">
                  <c:v>12366.4751504403</c:v>
                </c:pt>
                <c:pt idx="29">
                  <c:v>12403.6960109677</c:v>
                </c:pt>
                <c:pt idx="30">
                  <c:v>12498.1700268122</c:v>
                </c:pt>
                <c:pt idx="31">
                  <c:v>12266.0509447735</c:v>
                </c:pt>
                <c:pt idx="32">
                  <c:v>12000.6980197444</c:v>
                </c:pt>
                <c:pt idx="33">
                  <c:v>12338.1512792892</c:v>
                </c:pt>
                <c:pt idx="34">
                  <c:v>12338.7420275048</c:v>
                </c:pt>
                <c:pt idx="35">
                  <c:v>12460.717444094</c:v>
                </c:pt>
                <c:pt idx="36">
                  <c:v>12624.3172064504</c:v>
                </c:pt>
                <c:pt idx="37">
                  <c:v>12966.259052014</c:v>
                </c:pt>
                <c:pt idx="38">
                  <c:v>12918.503038859</c:v>
                </c:pt>
                <c:pt idx="39">
                  <c:v>12997.4032043936</c:v>
                </c:pt>
                <c:pt idx="40">
                  <c:v>13121.1489835014</c:v>
                </c:pt>
                <c:pt idx="41">
                  <c:v>12962.1854881064</c:v>
                </c:pt>
                <c:pt idx="42">
                  <c:v>13164.0431891538</c:v>
                </c:pt>
                <c:pt idx="43">
                  <c:v>13202.9276427923</c:v>
                </c:pt>
                <c:pt idx="44">
                  <c:v>13332.131038524</c:v>
                </c:pt>
                <c:pt idx="45">
                  <c:v>13432.5980250534</c:v>
                </c:pt>
                <c:pt idx="46">
                  <c:v>13327.5371047864</c:v>
                </c:pt>
                <c:pt idx="47">
                  <c:v>13612.8767208176</c:v>
                </c:pt>
                <c:pt idx="48">
                  <c:v>13596.6202547473</c:v>
                </c:pt>
                <c:pt idx="49">
                  <c:v>13574.1029300139</c:v>
                </c:pt>
                <c:pt idx="50">
                  <c:v>13457.4134826693</c:v>
                </c:pt>
                <c:pt idx="51">
                  <c:v>13535.3195716688</c:v>
                </c:pt>
                <c:pt idx="52">
                  <c:v>13693.0154408976</c:v>
                </c:pt>
                <c:pt idx="53">
                  <c:v>13603.8313223607</c:v>
                </c:pt>
                <c:pt idx="54">
                  <c:v>13646.0904530738</c:v>
                </c:pt>
                <c:pt idx="55">
                  <c:v>13749.24346011061</c:v>
                </c:pt>
                <c:pt idx="56">
                  <c:v>13746.4838714545</c:v>
                </c:pt>
                <c:pt idx="57">
                  <c:v>13685.9981024873</c:v>
                </c:pt>
                <c:pt idx="58">
                  <c:v>13767.0249689534</c:v>
                </c:pt>
                <c:pt idx="59">
                  <c:v>13828.7269823976</c:v>
                </c:pt>
                <c:pt idx="60">
                  <c:v>13865.1751479084</c:v>
                </c:pt>
                <c:pt idx="61">
                  <c:v>13969.6687093538</c:v>
                </c:pt>
                <c:pt idx="62">
                  <c:v>14196.9462982246</c:v>
                </c:pt>
                <c:pt idx="63">
                  <c:v>14383.4020727335</c:v>
                </c:pt>
                <c:pt idx="64">
                  <c:v>14491.2619247542</c:v>
                </c:pt>
                <c:pt idx="65">
                  <c:v>14495.3407280796</c:v>
                </c:pt>
                <c:pt idx="66">
                  <c:v>14596.6017038728</c:v>
                </c:pt>
                <c:pt idx="67">
                  <c:v>14797.058356038</c:v>
                </c:pt>
                <c:pt idx="68">
                  <c:v>14763.4620212438</c:v>
                </c:pt>
                <c:pt idx="69">
                  <c:v>14897.2336797537</c:v>
                </c:pt>
                <c:pt idx="70">
                  <c:v>14731.4629153758</c:v>
                </c:pt>
                <c:pt idx="71">
                  <c:v>14955.6612321551</c:v>
                </c:pt>
                <c:pt idx="72">
                  <c:v>15231.6946440853</c:v>
                </c:pt>
                <c:pt idx="73">
                  <c:v>15200.8674579559</c:v>
                </c:pt>
                <c:pt idx="74">
                  <c:v>15060.8427125354</c:v>
                </c:pt>
                <c:pt idx="75">
                  <c:v>15193.8595602917</c:v>
                </c:pt>
                <c:pt idx="76">
                  <c:v>15252.1494502412</c:v>
                </c:pt>
                <c:pt idx="77">
                  <c:v>15269.2980290759</c:v>
                </c:pt>
                <c:pt idx="78">
                  <c:v>15385.2954078567</c:v>
                </c:pt>
                <c:pt idx="79">
                  <c:v>15564.8506902745</c:v>
                </c:pt>
                <c:pt idx="80">
                  <c:v>15516.1929124564</c:v>
                </c:pt>
                <c:pt idx="81">
                  <c:v>15660.3022492935</c:v>
                </c:pt>
                <c:pt idx="82">
                  <c:v>15533.6232267522</c:v>
                </c:pt>
                <c:pt idx="83">
                  <c:v>15598.7814621359</c:v>
                </c:pt>
                <c:pt idx="84">
                  <c:v>15568.0438604806</c:v>
                </c:pt>
                <c:pt idx="85">
                  <c:v>15656.1178610727</c:v>
                </c:pt>
                <c:pt idx="86">
                  <c:v>15889.6319729724</c:v>
                </c:pt>
                <c:pt idx="87">
                  <c:v>16087.1471295586</c:v>
                </c:pt>
                <c:pt idx="88">
                  <c:v>16196.1599141046</c:v>
                </c:pt>
                <c:pt idx="89">
                  <c:v>16254.3223488762</c:v>
                </c:pt>
                <c:pt idx="90">
                  <c:v>16506.05950018629</c:v>
                </c:pt>
                <c:pt idx="91">
                  <c:v>16473.4522385122</c:v>
                </c:pt>
                <c:pt idx="92">
                  <c:v>16639.9915873825</c:v>
                </c:pt>
                <c:pt idx="93">
                  <c:v>16629.2910461043</c:v>
                </c:pt>
                <c:pt idx="94">
                  <c:v>16812.4622945259</c:v>
                </c:pt>
                <c:pt idx="95">
                  <c:v>17000.5887711128</c:v>
                </c:pt>
                <c:pt idx="96">
                  <c:v>17149.6105022923</c:v>
                </c:pt>
                <c:pt idx="97">
                  <c:v>17217.7321799847</c:v>
                </c:pt>
                <c:pt idx="98">
                  <c:v>17334.9092814152</c:v>
                </c:pt>
                <c:pt idx="99">
                  <c:v>17500.2651539511</c:v>
                </c:pt>
                <c:pt idx="100">
                  <c:v>17560.3397071662</c:v>
                </c:pt>
                <c:pt idx="101">
                  <c:v>17637.0909104527</c:v>
                </c:pt>
                <c:pt idx="102">
                  <c:v>17531.8913899353</c:v>
                </c:pt>
                <c:pt idx="103">
                  <c:v>17640.1479685826</c:v>
                </c:pt>
                <c:pt idx="104">
                  <c:v>17860.8766652007</c:v>
                </c:pt>
                <c:pt idx="105">
                  <c:v>17935.6107026026</c:v>
                </c:pt>
                <c:pt idx="106">
                  <c:v>18230.0441827399</c:v>
                </c:pt>
                <c:pt idx="107">
                  <c:v>18227.2095822319</c:v>
                </c:pt>
                <c:pt idx="108">
                  <c:v>18365.22212350211</c:v>
                </c:pt>
                <c:pt idx="109">
                  <c:v>18480.9750038048</c:v>
                </c:pt>
                <c:pt idx="110">
                  <c:v>18448.031233585</c:v>
                </c:pt>
                <c:pt idx="111">
                  <c:v>18655.7650476216</c:v>
                </c:pt>
                <c:pt idx="112">
                  <c:v>19003.0887235464</c:v>
                </c:pt>
                <c:pt idx="113">
                  <c:v>19298.8181481081</c:v>
                </c:pt>
                <c:pt idx="114">
                  <c:v>19579.0604414723</c:v>
                </c:pt>
                <c:pt idx="115">
                  <c:v>19295.9606097764</c:v>
                </c:pt>
                <c:pt idx="116">
                  <c:v>19617.4897089009</c:v>
                </c:pt>
                <c:pt idx="117">
                  <c:v>19387.5289746635</c:v>
                </c:pt>
                <c:pt idx="118">
                  <c:v>19518.6763002244</c:v>
                </c:pt>
                <c:pt idx="119">
                  <c:v>19652.5229469427</c:v>
                </c:pt>
                <c:pt idx="120">
                  <c:v>19823.8665595975</c:v>
                </c:pt>
                <c:pt idx="121">
                  <c:v>20220.9971744176</c:v>
                </c:pt>
                <c:pt idx="122">
                  <c:v>20496.5353065028</c:v>
                </c:pt>
                <c:pt idx="123">
                  <c:v>20610.7058617395</c:v>
                </c:pt>
                <c:pt idx="124">
                  <c:v>20575.33757307589</c:v>
                </c:pt>
                <c:pt idx="125">
                  <c:v>20731.11467807429</c:v>
                </c:pt>
                <c:pt idx="126">
                  <c:v>20795.03706755839</c:v>
                </c:pt>
                <c:pt idx="127">
                  <c:v>20133.8436149947</c:v>
                </c:pt>
                <c:pt idx="128">
                  <c:v>20303.0930150783</c:v>
                </c:pt>
                <c:pt idx="129">
                  <c:v>20816.0278962764</c:v>
                </c:pt>
                <c:pt idx="130">
                  <c:v>21179.7955233291</c:v>
                </c:pt>
                <c:pt idx="131">
                  <c:v>21485.28699326651</c:v>
                </c:pt>
                <c:pt idx="132">
                  <c:v>21652.0951283202</c:v>
                </c:pt>
                <c:pt idx="133">
                  <c:v>21573.6805956358</c:v>
                </c:pt>
                <c:pt idx="134">
                  <c:v>21885.1787672032</c:v>
                </c:pt>
                <c:pt idx="135">
                  <c:v>22182.4756036244</c:v>
                </c:pt>
                <c:pt idx="136">
                  <c:v>22043.1150457969</c:v>
                </c:pt>
                <c:pt idx="137">
                  <c:v>22382.8466605964</c:v>
                </c:pt>
                <c:pt idx="138">
                  <c:v>22423.8723906394</c:v>
                </c:pt>
                <c:pt idx="139">
                  <c:v>22482.4746248109</c:v>
                </c:pt>
                <c:pt idx="140">
                  <c:v>22487.15340988829</c:v>
                </c:pt>
                <c:pt idx="141">
                  <c:v>22837.4249485027</c:v>
                </c:pt>
                <c:pt idx="142">
                  <c:v>23076.8663488585</c:v>
                </c:pt>
                <c:pt idx="143">
                  <c:v>23633.2500326823</c:v>
                </c:pt>
                <c:pt idx="144">
                  <c:v>23387.6820978211</c:v>
                </c:pt>
                <c:pt idx="145">
                  <c:v>23483.2068588424</c:v>
                </c:pt>
                <c:pt idx="146">
                  <c:v>23951.5708200916</c:v>
                </c:pt>
                <c:pt idx="147">
                  <c:v>23765.5211663294</c:v>
                </c:pt>
                <c:pt idx="148">
                  <c:v>23701.1739454181</c:v>
                </c:pt>
                <c:pt idx="149">
                  <c:v>23972.8373344569</c:v>
                </c:pt>
                <c:pt idx="150">
                  <c:v>23883.12186747319</c:v>
                </c:pt>
                <c:pt idx="151">
                  <c:v>24159.1160429648</c:v>
                </c:pt>
                <c:pt idx="152">
                  <c:v>23919.4871415061</c:v>
                </c:pt>
                <c:pt idx="153">
                  <c:v>23903.18755861</c:v>
                </c:pt>
                <c:pt idx="154">
                  <c:v>23623.9249475299</c:v>
                </c:pt>
                <c:pt idx="155">
                  <c:v>23811.9455644375</c:v>
                </c:pt>
                <c:pt idx="156">
                  <c:v>24058.60437427719</c:v>
                </c:pt>
                <c:pt idx="157">
                  <c:v>23620.2660455801</c:v>
                </c:pt>
                <c:pt idx="158">
                  <c:v>23296.4876939103</c:v>
                </c:pt>
                <c:pt idx="159">
                  <c:v>23789.4419978593</c:v>
                </c:pt>
                <c:pt idx="160">
                  <c:v>23780.78672799821</c:v>
                </c:pt>
                <c:pt idx="161">
                  <c:v>23648.7564968614</c:v>
                </c:pt>
                <c:pt idx="162">
                  <c:v>23609.1867258662</c:v>
                </c:pt>
                <c:pt idx="163">
                  <c:v>23392.6145517236</c:v>
                </c:pt>
                <c:pt idx="164">
                  <c:v>22907.0786277543</c:v>
                </c:pt>
                <c:pt idx="165">
                  <c:v>23067.31093742949</c:v>
                </c:pt>
                <c:pt idx="166">
                  <c:v>23452.1495937727</c:v>
                </c:pt>
                <c:pt idx="167">
                  <c:v>23532.84602495341</c:v>
                </c:pt>
                <c:pt idx="168">
                  <c:v>23396.3774223818</c:v>
                </c:pt>
                <c:pt idx="169">
                  <c:v>23376.1044379489</c:v>
                </c:pt>
                <c:pt idx="170">
                  <c:v>23663.4702255747</c:v>
                </c:pt>
                <c:pt idx="171">
                  <c:v>23503.3592507934</c:v>
                </c:pt>
                <c:pt idx="172">
                  <c:v>23537.1848012579</c:v>
                </c:pt>
                <c:pt idx="173">
                  <c:v>23200.9538568022</c:v>
                </c:pt>
                <c:pt idx="174">
                  <c:v>22741.4392030957</c:v>
                </c:pt>
                <c:pt idx="175">
                  <c:v>22779.81160894619</c:v>
                </c:pt>
                <c:pt idx="176">
                  <c:v>22179.744645217</c:v>
                </c:pt>
                <c:pt idx="177">
                  <c:v>22610.6540305712</c:v>
                </c:pt>
                <c:pt idx="178">
                  <c:v>22939.7279585909</c:v>
                </c:pt>
                <c:pt idx="179">
                  <c:v>22685.7490537816</c:v>
                </c:pt>
                <c:pt idx="180">
                  <c:v>22536.7611772606</c:v>
                </c:pt>
                <c:pt idx="181">
                  <c:v>22452.7157578095</c:v>
                </c:pt>
                <c:pt idx="182">
                  <c:v>22448.48178408621</c:v>
                </c:pt>
                <c:pt idx="183">
                  <c:v>22966.1287133408</c:v>
                </c:pt>
                <c:pt idx="184">
                  <c:v>23315.6374547649</c:v>
                </c:pt>
                <c:pt idx="185">
                  <c:v>23444.7695879654</c:v>
                </c:pt>
                <c:pt idx="186">
                  <c:v>23586.73014827719</c:v>
                </c:pt>
                <c:pt idx="187">
                  <c:v>23739.0081278013</c:v>
                </c:pt>
                <c:pt idx="188">
                  <c:v>23792.04340312941</c:v>
                </c:pt>
                <c:pt idx="189">
                  <c:v>24165.44779248491</c:v>
                </c:pt>
                <c:pt idx="190">
                  <c:v>24271.02421251241</c:v>
                </c:pt>
                <c:pt idx="191">
                  <c:v>24670.6753387931</c:v>
                </c:pt>
                <c:pt idx="192">
                  <c:v>24789.2248341839</c:v>
                </c:pt>
                <c:pt idx="193">
                  <c:v>24915.1660497058</c:v>
                </c:pt>
                <c:pt idx="194">
                  <c:v>24898.1594905448</c:v>
                </c:pt>
                <c:pt idx="195">
                  <c:v>24770.1841408954</c:v>
                </c:pt>
                <c:pt idx="196">
                  <c:v>24833.7525258201</c:v>
                </c:pt>
                <c:pt idx="197">
                  <c:v>24974.805766725</c:v>
                </c:pt>
                <c:pt idx="198">
                  <c:v>24794.85484618619</c:v>
                </c:pt>
                <c:pt idx="199">
                  <c:v>24855.5962848352</c:v>
                </c:pt>
                <c:pt idx="200">
                  <c:v>25007.9017696951</c:v>
                </c:pt>
                <c:pt idx="201">
                  <c:v>25183.30156843069</c:v>
                </c:pt>
                <c:pt idx="202">
                  <c:v>25558.2700521166</c:v>
                </c:pt>
                <c:pt idx="203">
                  <c:v>25838.9270129508</c:v>
                </c:pt>
                <c:pt idx="204">
                  <c:v>25735.071737668</c:v>
                </c:pt>
                <c:pt idx="205">
                  <c:v>25992.7073294213</c:v>
                </c:pt>
                <c:pt idx="206">
                  <c:v>25893.42657222871</c:v>
                </c:pt>
                <c:pt idx="207">
                  <c:v>25794.9047899845</c:v>
                </c:pt>
                <c:pt idx="208">
                  <c:v>25966.3904906965</c:v>
                </c:pt>
                <c:pt idx="209">
                  <c:v>26079.0393945705</c:v>
                </c:pt>
                <c:pt idx="210">
                  <c:v>26368.30955213759</c:v>
                </c:pt>
                <c:pt idx="211">
                  <c:v>26481.0986620104</c:v>
                </c:pt>
                <c:pt idx="212">
                  <c:v>26738.84497081529</c:v>
                </c:pt>
                <c:pt idx="213">
                  <c:v>26614.82657670549</c:v>
                </c:pt>
                <c:pt idx="214">
                  <c:v>26923.2166443183</c:v>
                </c:pt>
                <c:pt idx="215">
                  <c:v>27154.2377313067</c:v>
                </c:pt>
                <c:pt idx="216">
                  <c:v>27561.1966412081</c:v>
                </c:pt>
                <c:pt idx="217">
                  <c:v>27623.3498351191</c:v>
                </c:pt>
                <c:pt idx="218">
                  <c:v>27847.5745406613</c:v>
                </c:pt>
                <c:pt idx="219">
                  <c:v>28157.2627025336</c:v>
                </c:pt>
                <c:pt idx="220">
                  <c:v>27976.7293351275</c:v>
                </c:pt>
                <c:pt idx="221">
                  <c:v>28059.7355412885</c:v>
                </c:pt>
                <c:pt idx="222">
                  <c:v>28193.040248538</c:v>
                </c:pt>
                <c:pt idx="223">
                  <c:v>28468.6550942457</c:v>
                </c:pt>
                <c:pt idx="224">
                  <c:v>28640.6737456227</c:v>
                </c:pt>
                <c:pt idx="225">
                  <c:v>28997.8070545208</c:v>
                </c:pt>
                <c:pt idx="226">
                  <c:v>29298.3218755292</c:v>
                </c:pt>
                <c:pt idx="227">
                  <c:v>29552.2673949528</c:v>
                </c:pt>
                <c:pt idx="228">
                  <c:v>29725.88031072751</c:v>
                </c:pt>
                <c:pt idx="229">
                  <c:v>29775.2004568784</c:v>
                </c:pt>
                <c:pt idx="230">
                  <c:v>30022.6801499617</c:v>
                </c:pt>
                <c:pt idx="231">
                  <c:v>30457.4365486779</c:v>
                </c:pt>
                <c:pt idx="232">
                  <c:v>30784.31036288269</c:v>
                </c:pt>
                <c:pt idx="233">
                  <c:v>30856.33694948569</c:v>
                </c:pt>
                <c:pt idx="234">
                  <c:v>30831.9034331275</c:v>
                </c:pt>
                <c:pt idx="235">
                  <c:v>30910.503633113</c:v>
                </c:pt>
                <c:pt idx="236">
                  <c:v>31402.7571034576</c:v>
                </c:pt>
                <c:pt idx="237">
                  <c:v>31786.3860625042</c:v>
                </c:pt>
                <c:pt idx="238">
                  <c:v>31519.6144214174</c:v>
                </c:pt>
                <c:pt idx="239">
                  <c:v>31498.7929991013</c:v>
                </c:pt>
                <c:pt idx="240">
                  <c:v>30906.393142296</c:v>
                </c:pt>
                <c:pt idx="241">
                  <c:v>30962.60115617529</c:v>
                </c:pt>
                <c:pt idx="242">
                  <c:v>30892.1940898649</c:v>
                </c:pt>
                <c:pt idx="243">
                  <c:v>31369.4059104325</c:v>
                </c:pt>
                <c:pt idx="244">
                  <c:v>31542.867014918</c:v>
                </c:pt>
                <c:pt idx="245">
                  <c:v>30939.1526302689</c:v>
                </c:pt>
                <c:pt idx="246">
                  <c:v>30776.14305890629</c:v>
                </c:pt>
                <c:pt idx="247">
                  <c:v>30642.8809560691</c:v>
                </c:pt>
                <c:pt idx="248">
                  <c:v>29723.6318105803</c:v>
                </c:pt>
                <c:pt idx="249">
                  <c:v>28271.2803083252</c:v>
                </c:pt>
                <c:pt idx="250">
                  <c:v>27816.9874511809</c:v>
                </c:pt>
                <c:pt idx="251">
                  <c:v>28072.6450405301</c:v>
                </c:pt>
                <c:pt idx="252">
                  <c:v>27475.2848489596</c:v>
                </c:pt>
                <c:pt idx="253">
                  <c:v>26809.782631631</c:v>
                </c:pt>
                <c:pt idx="254">
                  <c:v>27368.7525163217</c:v>
                </c:pt>
                <c:pt idx="255">
                  <c:v>28185.4801906796</c:v>
                </c:pt>
                <c:pt idx="256">
                  <c:v>28896.394769881</c:v>
                </c:pt>
                <c:pt idx="257">
                  <c:v>28860.5039189575</c:v>
                </c:pt>
                <c:pt idx="258">
                  <c:v>29501.0937274687</c:v>
                </c:pt>
                <c:pt idx="259">
                  <c:v>29770.47753959</c:v>
                </c:pt>
                <c:pt idx="260">
                  <c:v>30116.1613424505</c:v>
                </c:pt>
                <c:pt idx="261">
                  <c:v>30002.1602637674</c:v>
                </c:pt>
                <c:pt idx="262">
                  <c:v>30314.0885717308</c:v>
                </c:pt>
                <c:pt idx="263">
                  <c:v>30474.6133810506</c:v>
                </c:pt>
                <c:pt idx="264">
                  <c:v>30147.53972309519</c:v>
                </c:pt>
                <c:pt idx="265">
                  <c:v>30246.5302279547</c:v>
                </c:pt>
                <c:pt idx="266">
                  <c:v>30738.2858750087</c:v>
                </c:pt>
                <c:pt idx="267">
                  <c:v>30757.85172226431</c:v>
                </c:pt>
                <c:pt idx="268">
                  <c:v>30038.1270439991</c:v>
                </c:pt>
                <c:pt idx="269">
                  <c:v>29812.394664525</c:v>
                </c:pt>
                <c:pt idx="270">
                  <c:v>30424.3970817441</c:v>
                </c:pt>
                <c:pt idx="271">
                  <c:v>30164.4485839137</c:v>
                </c:pt>
                <c:pt idx="272">
                  <c:v>30891.4690378601</c:v>
                </c:pt>
                <c:pt idx="273">
                  <c:v>31174.6599355097</c:v>
                </c:pt>
                <c:pt idx="274">
                  <c:v>31006.9888538817</c:v>
                </c:pt>
                <c:pt idx="275">
                  <c:v>31580.0429153234</c:v>
                </c:pt>
                <c:pt idx="276">
                  <c:v>31707.3727135887</c:v>
                </c:pt>
                <c:pt idx="277">
                  <c:v>31944.28538932541</c:v>
                </c:pt>
                <c:pt idx="278">
                  <c:v>31941.3376058084</c:v>
                </c:pt>
                <c:pt idx="279">
                  <c:v>32273.6040611303</c:v>
                </c:pt>
                <c:pt idx="280">
                  <c:v>32108.0569382895</c:v>
                </c:pt>
                <c:pt idx="281">
                  <c:v>31985.45847156351</c:v>
                </c:pt>
                <c:pt idx="282">
                  <c:v>31857.3385074605</c:v>
                </c:pt>
                <c:pt idx="283">
                  <c:v>31280.7370742618</c:v>
                </c:pt>
                <c:pt idx="284">
                  <c:v>30545.3810018877</c:v>
                </c:pt>
                <c:pt idx="285">
                  <c:v>31365.6872917236</c:v>
                </c:pt>
                <c:pt idx="286">
                  <c:v>31134.9133755087</c:v>
                </c:pt>
                <c:pt idx="287">
                  <c:v>31121.8834018071</c:v>
                </c:pt>
                <c:pt idx="288">
                  <c:v>31576.5402265764</c:v>
                </c:pt>
                <c:pt idx="289">
                  <c:v>31978.28789740241</c:v>
                </c:pt>
                <c:pt idx="290">
                  <c:v>32036.4092031349</c:v>
                </c:pt>
                <c:pt idx="291">
                  <c:v>31950.6139789337</c:v>
                </c:pt>
                <c:pt idx="292">
                  <c:v>31243.2089499358</c:v>
                </c:pt>
                <c:pt idx="293">
                  <c:v>31633.3746306967</c:v>
                </c:pt>
                <c:pt idx="294">
                  <c:v>31745.2398029967</c:v>
                </c:pt>
                <c:pt idx="295">
                  <c:v>31923.1949953251</c:v>
                </c:pt>
                <c:pt idx="296">
                  <c:v>32179.4510848537</c:v>
                </c:pt>
                <c:pt idx="297">
                  <c:v>32129.44040138491</c:v>
                </c:pt>
                <c:pt idx="298">
                  <c:v>32237.8829496505</c:v>
                </c:pt>
                <c:pt idx="299">
                  <c:v>32426.7953834219</c:v>
                </c:pt>
                <c:pt idx="300">
                  <c:v>32802.9899147044</c:v>
                </c:pt>
                <c:pt idx="301">
                  <c:v>32805.99410436919</c:v>
                </c:pt>
                <c:pt idx="302">
                  <c:v>32960.80114533549</c:v>
                </c:pt>
                <c:pt idx="303">
                  <c:v>33202.6761596464</c:v>
                </c:pt>
                <c:pt idx="304">
                  <c:v>33187.282930821</c:v>
                </c:pt>
                <c:pt idx="305">
                  <c:v>32948.57452406159</c:v>
                </c:pt>
                <c:pt idx="306">
                  <c:v>33345.6648068925</c:v>
                </c:pt>
                <c:pt idx="307">
                  <c:v>33175.8421118701</c:v>
                </c:pt>
                <c:pt idx="308">
                  <c:v>33607.4007647465</c:v>
                </c:pt>
                <c:pt idx="309">
                  <c:v>33947.67935061409</c:v>
                </c:pt>
                <c:pt idx="310">
                  <c:v>34071.9888100956</c:v>
                </c:pt>
                <c:pt idx="311">
                  <c:v>34222.47591573109</c:v>
                </c:pt>
                <c:pt idx="312">
                  <c:v>33882.68460390199</c:v>
                </c:pt>
                <c:pt idx="313">
                  <c:v>34297.27426439701</c:v>
                </c:pt>
                <c:pt idx="314">
                  <c:v>34340.5918143956</c:v>
                </c:pt>
                <c:pt idx="315">
                  <c:v>34427.29700791219</c:v>
                </c:pt>
                <c:pt idx="316">
                  <c:v>34618.0096086203</c:v>
                </c:pt>
                <c:pt idx="317">
                  <c:v>34785.3459738382</c:v>
                </c:pt>
                <c:pt idx="318">
                  <c:v>34682.64529748231</c:v>
                </c:pt>
                <c:pt idx="319">
                  <c:v>34877.6932320894</c:v>
                </c:pt>
                <c:pt idx="320">
                  <c:v>34598.4271098967</c:v>
                </c:pt>
                <c:pt idx="321">
                  <c:v>34661.651711643</c:v>
                </c:pt>
                <c:pt idx="322">
                  <c:v>34810.21876050259</c:v>
                </c:pt>
                <c:pt idx="323">
                  <c:v>34646.0459922252</c:v>
                </c:pt>
                <c:pt idx="324">
                  <c:v>34512.8656940985</c:v>
                </c:pt>
                <c:pt idx="325">
                  <c:v>34997.132002725</c:v>
                </c:pt>
                <c:pt idx="326">
                  <c:v>34867.2822278484</c:v>
                </c:pt>
                <c:pt idx="327">
                  <c:v>35125.19932199499</c:v>
                </c:pt>
                <c:pt idx="328">
                  <c:v>35120.3551495562</c:v>
                </c:pt>
                <c:pt idx="329">
                  <c:v>34917.6446705636</c:v>
                </c:pt>
                <c:pt idx="330">
                  <c:v>34996.3761796445</c:v>
                </c:pt>
                <c:pt idx="331">
                  <c:v>34401.0344408561</c:v>
                </c:pt>
                <c:pt idx="332">
                  <c:v>34093.4838470341</c:v>
                </c:pt>
                <c:pt idx="333">
                  <c:v>34764.208998244</c:v>
                </c:pt>
                <c:pt idx="334">
                  <c:v>34696.8833309166</c:v>
                </c:pt>
                <c:pt idx="335">
                  <c:v>34546.74268591319</c:v>
                </c:pt>
                <c:pt idx="336">
                  <c:v>34029.4536383609</c:v>
                </c:pt>
                <c:pt idx="337">
                  <c:v>33980.8080579725</c:v>
                </c:pt>
                <c:pt idx="338">
                  <c:v>34621.4508352193</c:v>
                </c:pt>
                <c:pt idx="339">
                  <c:v>34756.1285213185</c:v>
                </c:pt>
                <c:pt idx="340">
                  <c:v>34777.79298592178</c:v>
                </c:pt>
                <c:pt idx="341">
                  <c:v>34734.8013911774</c:v>
                </c:pt>
                <c:pt idx="342">
                  <c:v>35116.5809751377</c:v>
                </c:pt>
                <c:pt idx="343">
                  <c:v>35155.1832595453</c:v>
                </c:pt>
                <c:pt idx="344">
                  <c:v>35218.5553569101</c:v>
                </c:pt>
                <c:pt idx="345">
                  <c:v>35075.3788316035</c:v>
                </c:pt>
                <c:pt idx="346">
                  <c:v>35150.0104689125</c:v>
                </c:pt>
                <c:pt idx="347">
                  <c:v>35350.01374025049</c:v>
                </c:pt>
                <c:pt idx="348">
                  <c:v>35603.2505417715</c:v>
                </c:pt>
                <c:pt idx="349">
                  <c:v>35866.61502060949</c:v>
                </c:pt>
                <c:pt idx="350">
                  <c:v>35991.3159493533</c:v>
                </c:pt>
                <c:pt idx="351">
                  <c:v>36150.3732285216</c:v>
                </c:pt>
                <c:pt idx="352">
                  <c:v>36375.23614158139</c:v>
                </c:pt>
                <c:pt idx="353">
                  <c:v>36437.13464052799</c:v>
                </c:pt>
                <c:pt idx="354">
                  <c:v>36714.80909386579</c:v>
                </c:pt>
                <c:pt idx="355">
                  <c:v>36774.8765518723</c:v>
                </c:pt>
                <c:pt idx="356">
                  <c:v>36981.90376070328</c:v>
                </c:pt>
                <c:pt idx="357">
                  <c:v>37202.73847066529</c:v>
                </c:pt>
                <c:pt idx="358">
                  <c:v>37410.1479192271</c:v>
                </c:pt>
                <c:pt idx="359">
                  <c:v>37588.8488671893</c:v>
                </c:pt>
              </c:numCache>
            </c:numRef>
          </c:val>
          <c:smooth val="0"/>
          <c:extLst xmlns:c16r2="http://schemas.microsoft.com/office/drawing/2015/06/chart">
            <c:ext xmlns:c16="http://schemas.microsoft.com/office/drawing/2014/chart" uri="{C3380CC4-5D6E-409C-BE32-E72D297353CC}">
              <c16:uniqueId val="{00000003-44D3-4C16-A35C-E95EB81CBF6C}"/>
            </c:ext>
          </c:extLst>
        </c:ser>
        <c:ser>
          <c:idx val="4"/>
          <c:order val="4"/>
          <c:tx>
            <c:strRef>
              <c:f>Sheet1!$F$1</c:f>
              <c:strCache>
                <c:ptCount val="1"/>
                <c:pt idx="0">
                  <c:v>One-Month US Treasury Bills</c:v>
                </c:pt>
              </c:strCache>
            </c:strRef>
          </c:tx>
          <c:spPr>
            <a:ln>
              <a:solidFill>
                <a:schemeClr val="accent6"/>
              </a:solidFill>
            </a:ln>
          </c:spPr>
          <c:marker>
            <c:symbol val="none"/>
          </c:marker>
          <c:cat>
            <c:numRef>
              <c:f>Sheet1!$A$2:$A$361</c:f>
              <c:numCache>
                <c:formatCode>mm/yyyy</c:formatCode>
                <c:ptCount val="360"/>
                <c:pt idx="0">
                  <c:v>32173.0</c:v>
                </c:pt>
                <c:pt idx="1">
                  <c:v>32202.0</c:v>
                </c:pt>
                <c:pt idx="2">
                  <c:v>32233.0</c:v>
                </c:pt>
                <c:pt idx="3">
                  <c:v>32263.0</c:v>
                </c:pt>
                <c:pt idx="4">
                  <c:v>32294.0</c:v>
                </c:pt>
                <c:pt idx="5">
                  <c:v>32324.0</c:v>
                </c:pt>
                <c:pt idx="6">
                  <c:v>32355.0</c:v>
                </c:pt>
                <c:pt idx="7">
                  <c:v>32386.0</c:v>
                </c:pt>
                <c:pt idx="8">
                  <c:v>32416.0</c:v>
                </c:pt>
                <c:pt idx="9">
                  <c:v>32447.0</c:v>
                </c:pt>
                <c:pt idx="10">
                  <c:v>32477.0</c:v>
                </c:pt>
                <c:pt idx="11">
                  <c:v>32508.0</c:v>
                </c:pt>
                <c:pt idx="12">
                  <c:v>32539.0</c:v>
                </c:pt>
                <c:pt idx="13">
                  <c:v>32567.0</c:v>
                </c:pt>
                <c:pt idx="14">
                  <c:v>32598.0</c:v>
                </c:pt>
                <c:pt idx="15">
                  <c:v>32628.0</c:v>
                </c:pt>
                <c:pt idx="16">
                  <c:v>32659.0</c:v>
                </c:pt>
                <c:pt idx="17">
                  <c:v>32689.0</c:v>
                </c:pt>
                <c:pt idx="18">
                  <c:v>32720.0</c:v>
                </c:pt>
                <c:pt idx="19">
                  <c:v>32751.0</c:v>
                </c:pt>
                <c:pt idx="20">
                  <c:v>32781.0</c:v>
                </c:pt>
                <c:pt idx="21">
                  <c:v>32812.0</c:v>
                </c:pt>
                <c:pt idx="22">
                  <c:v>32842.0</c:v>
                </c:pt>
                <c:pt idx="23">
                  <c:v>32873.0</c:v>
                </c:pt>
                <c:pt idx="24">
                  <c:v>32904.0</c:v>
                </c:pt>
                <c:pt idx="25">
                  <c:v>32932.0</c:v>
                </c:pt>
                <c:pt idx="26">
                  <c:v>32963.0</c:v>
                </c:pt>
                <c:pt idx="27">
                  <c:v>32993.0</c:v>
                </c:pt>
                <c:pt idx="28">
                  <c:v>33024.0</c:v>
                </c:pt>
                <c:pt idx="29">
                  <c:v>33054.0</c:v>
                </c:pt>
                <c:pt idx="30">
                  <c:v>33085.0</c:v>
                </c:pt>
                <c:pt idx="31">
                  <c:v>33116.0</c:v>
                </c:pt>
                <c:pt idx="32">
                  <c:v>33146.0</c:v>
                </c:pt>
                <c:pt idx="33">
                  <c:v>33177.0</c:v>
                </c:pt>
                <c:pt idx="34">
                  <c:v>33207.0</c:v>
                </c:pt>
                <c:pt idx="35">
                  <c:v>33238.0</c:v>
                </c:pt>
                <c:pt idx="36">
                  <c:v>33269.0</c:v>
                </c:pt>
                <c:pt idx="37">
                  <c:v>33297.0</c:v>
                </c:pt>
                <c:pt idx="38">
                  <c:v>33328.0</c:v>
                </c:pt>
                <c:pt idx="39">
                  <c:v>33358.0</c:v>
                </c:pt>
                <c:pt idx="40">
                  <c:v>33389.0</c:v>
                </c:pt>
                <c:pt idx="41">
                  <c:v>33419.0</c:v>
                </c:pt>
                <c:pt idx="42">
                  <c:v>33450.0</c:v>
                </c:pt>
                <c:pt idx="43">
                  <c:v>33481.0</c:v>
                </c:pt>
                <c:pt idx="44">
                  <c:v>33511.0</c:v>
                </c:pt>
                <c:pt idx="45">
                  <c:v>33542.0</c:v>
                </c:pt>
                <c:pt idx="46">
                  <c:v>33572.0</c:v>
                </c:pt>
                <c:pt idx="47">
                  <c:v>33603.0</c:v>
                </c:pt>
                <c:pt idx="48">
                  <c:v>33634.0</c:v>
                </c:pt>
                <c:pt idx="49">
                  <c:v>33663.0</c:v>
                </c:pt>
                <c:pt idx="50">
                  <c:v>33694.0</c:v>
                </c:pt>
                <c:pt idx="51">
                  <c:v>33724.0</c:v>
                </c:pt>
                <c:pt idx="52">
                  <c:v>33755.0</c:v>
                </c:pt>
                <c:pt idx="53">
                  <c:v>33785.0</c:v>
                </c:pt>
                <c:pt idx="54">
                  <c:v>33816.0</c:v>
                </c:pt>
                <c:pt idx="55">
                  <c:v>33847.0</c:v>
                </c:pt>
                <c:pt idx="56">
                  <c:v>33877.0</c:v>
                </c:pt>
                <c:pt idx="57">
                  <c:v>33908.0</c:v>
                </c:pt>
                <c:pt idx="58">
                  <c:v>33938.0</c:v>
                </c:pt>
                <c:pt idx="59">
                  <c:v>33969.0</c:v>
                </c:pt>
                <c:pt idx="60">
                  <c:v>34000.0</c:v>
                </c:pt>
                <c:pt idx="61">
                  <c:v>34028.0</c:v>
                </c:pt>
                <c:pt idx="62">
                  <c:v>34059.0</c:v>
                </c:pt>
                <c:pt idx="63">
                  <c:v>34089.0</c:v>
                </c:pt>
                <c:pt idx="64">
                  <c:v>34120.0</c:v>
                </c:pt>
                <c:pt idx="65">
                  <c:v>34150.0</c:v>
                </c:pt>
                <c:pt idx="66">
                  <c:v>34181.0</c:v>
                </c:pt>
                <c:pt idx="67">
                  <c:v>34212.0</c:v>
                </c:pt>
                <c:pt idx="68">
                  <c:v>34242.0</c:v>
                </c:pt>
                <c:pt idx="69">
                  <c:v>34273.0</c:v>
                </c:pt>
                <c:pt idx="70">
                  <c:v>34303.0</c:v>
                </c:pt>
                <c:pt idx="71">
                  <c:v>34334.0</c:v>
                </c:pt>
                <c:pt idx="72">
                  <c:v>34365.0</c:v>
                </c:pt>
                <c:pt idx="73">
                  <c:v>34393.0</c:v>
                </c:pt>
                <c:pt idx="74">
                  <c:v>34424.0</c:v>
                </c:pt>
                <c:pt idx="75">
                  <c:v>34454.0</c:v>
                </c:pt>
                <c:pt idx="76">
                  <c:v>34485.0</c:v>
                </c:pt>
                <c:pt idx="77">
                  <c:v>34515.0</c:v>
                </c:pt>
                <c:pt idx="78">
                  <c:v>34546.0</c:v>
                </c:pt>
                <c:pt idx="79">
                  <c:v>34577.0</c:v>
                </c:pt>
                <c:pt idx="80">
                  <c:v>34607.0</c:v>
                </c:pt>
                <c:pt idx="81">
                  <c:v>34638.0</c:v>
                </c:pt>
                <c:pt idx="82">
                  <c:v>34668.0</c:v>
                </c:pt>
                <c:pt idx="83">
                  <c:v>34699.0</c:v>
                </c:pt>
                <c:pt idx="84">
                  <c:v>34730.0</c:v>
                </c:pt>
                <c:pt idx="85">
                  <c:v>34758.0</c:v>
                </c:pt>
                <c:pt idx="86">
                  <c:v>34789.0</c:v>
                </c:pt>
                <c:pt idx="87">
                  <c:v>34819.0</c:v>
                </c:pt>
                <c:pt idx="88">
                  <c:v>34850.0</c:v>
                </c:pt>
                <c:pt idx="89">
                  <c:v>34880.0</c:v>
                </c:pt>
                <c:pt idx="90">
                  <c:v>34911.0</c:v>
                </c:pt>
                <c:pt idx="91">
                  <c:v>34942.0</c:v>
                </c:pt>
                <c:pt idx="92">
                  <c:v>34972.0</c:v>
                </c:pt>
                <c:pt idx="93">
                  <c:v>35003.0</c:v>
                </c:pt>
                <c:pt idx="94">
                  <c:v>35033.0</c:v>
                </c:pt>
                <c:pt idx="95">
                  <c:v>35064.0</c:v>
                </c:pt>
                <c:pt idx="96">
                  <c:v>35095.0</c:v>
                </c:pt>
                <c:pt idx="97">
                  <c:v>35124.0</c:v>
                </c:pt>
                <c:pt idx="98">
                  <c:v>35155.0</c:v>
                </c:pt>
                <c:pt idx="99">
                  <c:v>35185.0</c:v>
                </c:pt>
                <c:pt idx="100">
                  <c:v>35216.0</c:v>
                </c:pt>
                <c:pt idx="101">
                  <c:v>35246.0</c:v>
                </c:pt>
                <c:pt idx="102">
                  <c:v>35277.0</c:v>
                </c:pt>
                <c:pt idx="103">
                  <c:v>35308.0</c:v>
                </c:pt>
                <c:pt idx="104">
                  <c:v>35338.0</c:v>
                </c:pt>
                <c:pt idx="105">
                  <c:v>35369.0</c:v>
                </c:pt>
                <c:pt idx="106">
                  <c:v>35399.0</c:v>
                </c:pt>
                <c:pt idx="107">
                  <c:v>35430.0</c:v>
                </c:pt>
                <c:pt idx="108">
                  <c:v>35461.0</c:v>
                </c:pt>
                <c:pt idx="109">
                  <c:v>35489.0</c:v>
                </c:pt>
                <c:pt idx="110">
                  <c:v>35520.0</c:v>
                </c:pt>
                <c:pt idx="111">
                  <c:v>35550.0</c:v>
                </c:pt>
                <c:pt idx="112">
                  <c:v>35581.0</c:v>
                </c:pt>
                <c:pt idx="113">
                  <c:v>35611.0</c:v>
                </c:pt>
                <c:pt idx="114">
                  <c:v>35642.0</c:v>
                </c:pt>
                <c:pt idx="115">
                  <c:v>35673.0</c:v>
                </c:pt>
                <c:pt idx="116">
                  <c:v>35703.0</c:v>
                </c:pt>
                <c:pt idx="117">
                  <c:v>35734.0</c:v>
                </c:pt>
                <c:pt idx="118">
                  <c:v>35764.0</c:v>
                </c:pt>
                <c:pt idx="119">
                  <c:v>35795.0</c:v>
                </c:pt>
                <c:pt idx="120">
                  <c:v>35826.0</c:v>
                </c:pt>
                <c:pt idx="121">
                  <c:v>35854.0</c:v>
                </c:pt>
                <c:pt idx="122">
                  <c:v>35885.0</c:v>
                </c:pt>
                <c:pt idx="123">
                  <c:v>35915.0</c:v>
                </c:pt>
                <c:pt idx="124">
                  <c:v>35946.0</c:v>
                </c:pt>
                <c:pt idx="125">
                  <c:v>35976.0</c:v>
                </c:pt>
                <c:pt idx="126">
                  <c:v>36007.0</c:v>
                </c:pt>
                <c:pt idx="127">
                  <c:v>36038.0</c:v>
                </c:pt>
                <c:pt idx="128">
                  <c:v>36068.0</c:v>
                </c:pt>
                <c:pt idx="129">
                  <c:v>36099.0</c:v>
                </c:pt>
                <c:pt idx="130">
                  <c:v>36129.0</c:v>
                </c:pt>
                <c:pt idx="131">
                  <c:v>36160.0</c:v>
                </c:pt>
                <c:pt idx="132">
                  <c:v>36191.0</c:v>
                </c:pt>
                <c:pt idx="133">
                  <c:v>36219.0</c:v>
                </c:pt>
                <c:pt idx="134">
                  <c:v>36250.0</c:v>
                </c:pt>
                <c:pt idx="135">
                  <c:v>36280.0</c:v>
                </c:pt>
                <c:pt idx="136">
                  <c:v>36311.0</c:v>
                </c:pt>
                <c:pt idx="137">
                  <c:v>36341.0</c:v>
                </c:pt>
                <c:pt idx="138">
                  <c:v>36372.0</c:v>
                </c:pt>
                <c:pt idx="139">
                  <c:v>36403.0</c:v>
                </c:pt>
                <c:pt idx="140">
                  <c:v>36433.0</c:v>
                </c:pt>
                <c:pt idx="141">
                  <c:v>36464.0</c:v>
                </c:pt>
                <c:pt idx="142">
                  <c:v>36494.0</c:v>
                </c:pt>
                <c:pt idx="143">
                  <c:v>36525.0</c:v>
                </c:pt>
                <c:pt idx="144">
                  <c:v>36556.0</c:v>
                </c:pt>
                <c:pt idx="145">
                  <c:v>36585.0</c:v>
                </c:pt>
                <c:pt idx="146">
                  <c:v>36616.0</c:v>
                </c:pt>
                <c:pt idx="147">
                  <c:v>36646.0</c:v>
                </c:pt>
                <c:pt idx="148">
                  <c:v>36677.0</c:v>
                </c:pt>
                <c:pt idx="149">
                  <c:v>36707.0</c:v>
                </c:pt>
                <c:pt idx="150">
                  <c:v>36738.0</c:v>
                </c:pt>
                <c:pt idx="151">
                  <c:v>36769.0</c:v>
                </c:pt>
                <c:pt idx="152">
                  <c:v>36799.0</c:v>
                </c:pt>
                <c:pt idx="153">
                  <c:v>36830.0</c:v>
                </c:pt>
                <c:pt idx="154">
                  <c:v>36860.0</c:v>
                </c:pt>
                <c:pt idx="155">
                  <c:v>36891.0</c:v>
                </c:pt>
                <c:pt idx="156">
                  <c:v>36922.0</c:v>
                </c:pt>
                <c:pt idx="157">
                  <c:v>36950.0</c:v>
                </c:pt>
                <c:pt idx="158">
                  <c:v>36981.0</c:v>
                </c:pt>
                <c:pt idx="159">
                  <c:v>37011.0</c:v>
                </c:pt>
                <c:pt idx="160">
                  <c:v>37042.0</c:v>
                </c:pt>
                <c:pt idx="161">
                  <c:v>37072.0</c:v>
                </c:pt>
                <c:pt idx="162">
                  <c:v>37103.0</c:v>
                </c:pt>
                <c:pt idx="163">
                  <c:v>37134.0</c:v>
                </c:pt>
                <c:pt idx="164">
                  <c:v>37164.0</c:v>
                </c:pt>
                <c:pt idx="165">
                  <c:v>37195.0</c:v>
                </c:pt>
                <c:pt idx="166">
                  <c:v>37225.0</c:v>
                </c:pt>
                <c:pt idx="167">
                  <c:v>37256.0</c:v>
                </c:pt>
                <c:pt idx="168">
                  <c:v>37287.0</c:v>
                </c:pt>
                <c:pt idx="169">
                  <c:v>37315.0</c:v>
                </c:pt>
                <c:pt idx="170">
                  <c:v>37346.0</c:v>
                </c:pt>
                <c:pt idx="171">
                  <c:v>37376.0</c:v>
                </c:pt>
                <c:pt idx="172">
                  <c:v>37407.0</c:v>
                </c:pt>
                <c:pt idx="173">
                  <c:v>37437.0</c:v>
                </c:pt>
                <c:pt idx="174">
                  <c:v>37468.0</c:v>
                </c:pt>
                <c:pt idx="175">
                  <c:v>37499.0</c:v>
                </c:pt>
                <c:pt idx="176">
                  <c:v>37529.0</c:v>
                </c:pt>
                <c:pt idx="177">
                  <c:v>37560.0</c:v>
                </c:pt>
                <c:pt idx="178">
                  <c:v>37590.0</c:v>
                </c:pt>
                <c:pt idx="179">
                  <c:v>37621.0</c:v>
                </c:pt>
                <c:pt idx="180">
                  <c:v>37652.0</c:v>
                </c:pt>
                <c:pt idx="181">
                  <c:v>37680.0</c:v>
                </c:pt>
                <c:pt idx="182">
                  <c:v>37711.0</c:v>
                </c:pt>
                <c:pt idx="183">
                  <c:v>37741.0</c:v>
                </c:pt>
                <c:pt idx="184">
                  <c:v>37772.0</c:v>
                </c:pt>
                <c:pt idx="185">
                  <c:v>37802.0</c:v>
                </c:pt>
                <c:pt idx="186">
                  <c:v>37833.0</c:v>
                </c:pt>
                <c:pt idx="187">
                  <c:v>37864.0</c:v>
                </c:pt>
                <c:pt idx="188">
                  <c:v>37894.0</c:v>
                </c:pt>
                <c:pt idx="189">
                  <c:v>37925.0</c:v>
                </c:pt>
                <c:pt idx="190">
                  <c:v>37955.0</c:v>
                </c:pt>
                <c:pt idx="191">
                  <c:v>37986.0</c:v>
                </c:pt>
                <c:pt idx="192">
                  <c:v>38017.0</c:v>
                </c:pt>
                <c:pt idx="193">
                  <c:v>38046.0</c:v>
                </c:pt>
                <c:pt idx="194">
                  <c:v>38077.0</c:v>
                </c:pt>
                <c:pt idx="195">
                  <c:v>38107.0</c:v>
                </c:pt>
                <c:pt idx="196">
                  <c:v>38138.0</c:v>
                </c:pt>
                <c:pt idx="197">
                  <c:v>38168.0</c:v>
                </c:pt>
                <c:pt idx="198">
                  <c:v>38199.0</c:v>
                </c:pt>
                <c:pt idx="199">
                  <c:v>38230.0</c:v>
                </c:pt>
                <c:pt idx="200">
                  <c:v>38260.0</c:v>
                </c:pt>
                <c:pt idx="201">
                  <c:v>38291.0</c:v>
                </c:pt>
                <c:pt idx="202">
                  <c:v>38321.0</c:v>
                </c:pt>
                <c:pt idx="203">
                  <c:v>38352.0</c:v>
                </c:pt>
                <c:pt idx="204">
                  <c:v>38383.0</c:v>
                </c:pt>
                <c:pt idx="205">
                  <c:v>38411.0</c:v>
                </c:pt>
                <c:pt idx="206">
                  <c:v>38442.0</c:v>
                </c:pt>
                <c:pt idx="207">
                  <c:v>38472.0</c:v>
                </c:pt>
                <c:pt idx="208">
                  <c:v>38503.0</c:v>
                </c:pt>
                <c:pt idx="209">
                  <c:v>38533.0</c:v>
                </c:pt>
                <c:pt idx="210">
                  <c:v>38564.0</c:v>
                </c:pt>
                <c:pt idx="211">
                  <c:v>38595.0</c:v>
                </c:pt>
                <c:pt idx="212">
                  <c:v>38625.0</c:v>
                </c:pt>
                <c:pt idx="213">
                  <c:v>38656.0</c:v>
                </c:pt>
                <c:pt idx="214">
                  <c:v>38686.0</c:v>
                </c:pt>
                <c:pt idx="215">
                  <c:v>38717.0</c:v>
                </c:pt>
                <c:pt idx="216">
                  <c:v>38748.0</c:v>
                </c:pt>
                <c:pt idx="217">
                  <c:v>38776.0</c:v>
                </c:pt>
                <c:pt idx="218">
                  <c:v>38807.0</c:v>
                </c:pt>
                <c:pt idx="219">
                  <c:v>38837.0</c:v>
                </c:pt>
                <c:pt idx="220">
                  <c:v>38868.0</c:v>
                </c:pt>
                <c:pt idx="221">
                  <c:v>38898.0</c:v>
                </c:pt>
                <c:pt idx="222">
                  <c:v>38929.0</c:v>
                </c:pt>
                <c:pt idx="223">
                  <c:v>38960.0</c:v>
                </c:pt>
                <c:pt idx="224">
                  <c:v>38990.0</c:v>
                </c:pt>
                <c:pt idx="225">
                  <c:v>39021.0</c:v>
                </c:pt>
                <c:pt idx="226">
                  <c:v>39051.0</c:v>
                </c:pt>
                <c:pt idx="227">
                  <c:v>39082.0</c:v>
                </c:pt>
                <c:pt idx="228">
                  <c:v>39113.0</c:v>
                </c:pt>
                <c:pt idx="229">
                  <c:v>39141.0</c:v>
                </c:pt>
                <c:pt idx="230">
                  <c:v>39172.0</c:v>
                </c:pt>
                <c:pt idx="231">
                  <c:v>39202.0</c:v>
                </c:pt>
                <c:pt idx="232">
                  <c:v>39233.0</c:v>
                </c:pt>
                <c:pt idx="233">
                  <c:v>39263.0</c:v>
                </c:pt>
                <c:pt idx="234">
                  <c:v>39294.0</c:v>
                </c:pt>
                <c:pt idx="235">
                  <c:v>39325.0</c:v>
                </c:pt>
                <c:pt idx="236">
                  <c:v>39355.0</c:v>
                </c:pt>
                <c:pt idx="237">
                  <c:v>39386.0</c:v>
                </c:pt>
                <c:pt idx="238">
                  <c:v>39416.0</c:v>
                </c:pt>
                <c:pt idx="239">
                  <c:v>39447.0</c:v>
                </c:pt>
                <c:pt idx="240">
                  <c:v>39478.0</c:v>
                </c:pt>
                <c:pt idx="241">
                  <c:v>39507.0</c:v>
                </c:pt>
                <c:pt idx="242">
                  <c:v>39538.0</c:v>
                </c:pt>
                <c:pt idx="243">
                  <c:v>39568.0</c:v>
                </c:pt>
                <c:pt idx="244">
                  <c:v>39599.0</c:v>
                </c:pt>
                <c:pt idx="245">
                  <c:v>39629.0</c:v>
                </c:pt>
                <c:pt idx="246">
                  <c:v>39660.0</c:v>
                </c:pt>
                <c:pt idx="247">
                  <c:v>39691.0</c:v>
                </c:pt>
                <c:pt idx="248">
                  <c:v>39721.0</c:v>
                </c:pt>
                <c:pt idx="249">
                  <c:v>39752.0</c:v>
                </c:pt>
                <c:pt idx="250">
                  <c:v>39782.0</c:v>
                </c:pt>
                <c:pt idx="251">
                  <c:v>39813.0</c:v>
                </c:pt>
                <c:pt idx="252">
                  <c:v>39844.0</c:v>
                </c:pt>
                <c:pt idx="253">
                  <c:v>39872.0</c:v>
                </c:pt>
                <c:pt idx="254">
                  <c:v>39903.0</c:v>
                </c:pt>
                <c:pt idx="255">
                  <c:v>39933.0</c:v>
                </c:pt>
                <c:pt idx="256">
                  <c:v>39964.0</c:v>
                </c:pt>
                <c:pt idx="257">
                  <c:v>39994.0</c:v>
                </c:pt>
                <c:pt idx="258">
                  <c:v>40025.0</c:v>
                </c:pt>
                <c:pt idx="259">
                  <c:v>40056.0</c:v>
                </c:pt>
                <c:pt idx="260">
                  <c:v>40086.0</c:v>
                </c:pt>
                <c:pt idx="261">
                  <c:v>40117.0</c:v>
                </c:pt>
                <c:pt idx="262">
                  <c:v>40147.0</c:v>
                </c:pt>
                <c:pt idx="263">
                  <c:v>40178.0</c:v>
                </c:pt>
                <c:pt idx="264">
                  <c:v>40209.0</c:v>
                </c:pt>
                <c:pt idx="265">
                  <c:v>40237.0</c:v>
                </c:pt>
                <c:pt idx="266">
                  <c:v>40268.0</c:v>
                </c:pt>
                <c:pt idx="267">
                  <c:v>40298.0</c:v>
                </c:pt>
                <c:pt idx="268">
                  <c:v>40329.0</c:v>
                </c:pt>
                <c:pt idx="269">
                  <c:v>40359.0</c:v>
                </c:pt>
                <c:pt idx="270">
                  <c:v>40390.0</c:v>
                </c:pt>
                <c:pt idx="271">
                  <c:v>40421.0</c:v>
                </c:pt>
                <c:pt idx="272">
                  <c:v>40451.0</c:v>
                </c:pt>
                <c:pt idx="273">
                  <c:v>40482.0</c:v>
                </c:pt>
                <c:pt idx="274">
                  <c:v>40512.0</c:v>
                </c:pt>
                <c:pt idx="275">
                  <c:v>40543.0</c:v>
                </c:pt>
                <c:pt idx="276">
                  <c:v>40574.0</c:v>
                </c:pt>
                <c:pt idx="277">
                  <c:v>40602.0</c:v>
                </c:pt>
                <c:pt idx="278">
                  <c:v>40633.0</c:v>
                </c:pt>
                <c:pt idx="279">
                  <c:v>40663.0</c:v>
                </c:pt>
                <c:pt idx="280">
                  <c:v>40694.0</c:v>
                </c:pt>
                <c:pt idx="281">
                  <c:v>40724.0</c:v>
                </c:pt>
                <c:pt idx="282">
                  <c:v>40755.0</c:v>
                </c:pt>
                <c:pt idx="283">
                  <c:v>40786.0</c:v>
                </c:pt>
                <c:pt idx="284">
                  <c:v>40816.0</c:v>
                </c:pt>
                <c:pt idx="285">
                  <c:v>40847.0</c:v>
                </c:pt>
                <c:pt idx="286">
                  <c:v>40877.0</c:v>
                </c:pt>
                <c:pt idx="287">
                  <c:v>40908.0</c:v>
                </c:pt>
                <c:pt idx="288">
                  <c:v>40939.0</c:v>
                </c:pt>
                <c:pt idx="289">
                  <c:v>40968.0</c:v>
                </c:pt>
                <c:pt idx="290">
                  <c:v>40999.0</c:v>
                </c:pt>
                <c:pt idx="291">
                  <c:v>41029.0</c:v>
                </c:pt>
                <c:pt idx="292">
                  <c:v>41060.0</c:v>
                </c:pt>
                <c:pt idx="293">
                  <c:v>41090.0</c:v>
                </c:pt>
                <c:pt idx="294">
                  <c:v>41121.0</c:v>
                </c:pt>
                <c:pt idx="295">
                  <c:v>41152.0</c:v>
                </c:pt>
                <c:pt idx="296">
                  <c:v>41182.0</c:v>
                </c:pt>
                <c:pt idx="297">
                  <c:v>41213.0</c:v>
                </c:pt>
                <c:pt idx="298">
                  <c:v>41243.0</c:v>
                </c:pt>
                <c:pt idx="299">
                  <c:v>41274.0</c:v>
                </c:pt>
                <c:pt idx="300">
                  <c:v>41305.0</c:v>
                </c:pt>
                <c:pt idx="301">
                  <c:v>41333.0</c:v>
                </c:pt>
                <c:pt idx="302">
                  <c:v>41364.0</c:v>
                </c:pt>
                <c:pt idx="303">
                  <c:v>41394.0</c:v>
                </c:pt>
                <c:pt idx="304">
                  <c:v>41425.0</c:v>
                </c:pt>
                <c:pt idx="305">
                  <c:v>41455.0</c:v>
                </c:pt>
                <c:pt idx="306">
                  <c:v>41486.0</c:v>
                </c:pt>
                <c:pt idx="307">
                  <c:v>41517.0</c:v>
                </c:pt>
                <c:pt idx="308">
                  <c:v>41547.0</c:v>
                </c:pt>
                <c:pt idx="309">
                  <c:v>41578.0</c:v>
                </c:pt>
                <c:pt idx="310">
                  <c:v>41608.0</c:v>
                </c:pt>
                <c:pt idx="311">
                  <c:v>41639.0</c:v>
                </c:pt>
                <c:pt idx="312">
                  <c:v>41670.0</c:v>
                </c:pt>
                <c:pt idx="313">
                  <c:v>41698.0</c:v>
                </c:pt>
                <c:pt idx="314">
                  <c:v>41729.0</c:v>
                </c:pt>
                <c:pt idx="315">
                  <c:v>41759.0</c:v>
                </c:pt>
                <c:pt idx="316">
                  <c:v>41790.0</c:v>
                </c:pt>
                <c:pt idx="317">
                  <c:v>41820.0</c:v>
                </c:pt>
                <c:pt idx="318">
                  <c:v>41851.0</c:v>
                </c:pt>
                <c:pt idx="319">
                  <c:v>41882.0</c:v>
                </c:pt>
                <c:pt idx="320">
                  <c:v>41912.0</c:v>
                </c:pt>
                <c:pt idx="321">
                  <c:v>41943.0</c:v>
                </c:pt>
                <c:pt idx="322">
                  <c:v>41973.0</c:v>
                </c:pt>
                <c:pt idx="323">
                  <c:v>42004.0</c:v>
                </c:pt>
                <c:pt idx="324">
                  <c:v>42035.0</c:v>
                </c:pt>
                <c:pt idx="325">
                  <c:v>42063.0</c:v>
                </c:pt>
                <c:pt idx="326">
                  <c:v>42094.0</c:v>
                </c:pt>
                <c:pt idx="327">
                  <c:v>42124.0</c:v>
                </c:pt>
                <c:pt idx="328">
                  <c:v>42155.0</c:v>
                </c:pt>
                <c:pt idx="329">
                  <c:v>42185.0</c:v>
                </c:pt>
                <c:pt idx="330">
                  <c:v>42216.0</c:v>
                </c:pt>
                <c:pt idx="331">
                  <c:v>42247.0</c:v>
                </c:pt>
                <c:pt idx="332">
                  <c:v>42277.0</c:v>
                </c:pt>
                <c:pt idx="333">
                  <c:v>42308.0</c:v>
                </c:pt>
                <c:pt idx="334">
                  <c:v>42338.0</c:v>
                </c:pt>
                <c:pt idx="335">
                  <c:v>42369.0</c:v>
                </c:pt>
                <c:pt idx="336">
                  <c:v>42400.0</c:v>
                </c:pt>
                <c:pt idx="337">
                  <c:v>42429.0</c:v>
                </c:pt>
                <c:pt idx="338">
                  <c:v>42460.0</c:v>
                </c:pt>
                <c:pt idx="339">
                  <c:v>42490.0</c:v>
                </c:pt>
                <c:pt idx="340">
                  <c:v>42521.0</c:v>
                </c:pt>
                <c:pt idx="341">
                  <c:v>42551.0</c:v>
                </c:pt>
                <c:pt idx="342">
                  <c:v>42582.0</c:v>
                </c:pt>
                <c:pt idx="343">
                  <c:v>42613.0</c:v>
                </c:pt>
                <c:pt idx="344">
                  <c:v>42643.0</c:v>
                </c:pt>
                <c:pt idx="345">
                  <c:v>42674.0</c:v>
                </c:pt>
                <c:pt idx="346">
                  <c:v>42704.0</c:v>
                </c:pt>
                <c:pt idx="347">
                  <c:v>42735.0</c:v>
                </c:pt>
                <c:pt idx="348">
                  <c:v>42766.0</c:v>
                </c:pt>
                <c:pt idx="349">
                  <c:v>42794.0</c:v>
                </c:pt>
                <c:pt idx="350">
                  <c:v>42825.0</c:v>
                </c:pt>
                <c:pt idx="351">
                  <c:v>42855.0</c:v>
                </c:pt>
                <c:pt idx="352">
                  <c:v>42886.0</c:v>
                </c:pt>
                <c:pt idx="353">
                  <c:v>42916.0</c:v>
                </c:pt>
                <c:pt idx="354">
                  <c:v>42947.0</c:v>
                </c:pt>
                <c:pt idx="355">
                  <c:v>42978.0</c:v>
                </c:pt>
                <c:pt idx="356">
                  <c:v>43008.0</c:v>
                </c:pt>
                <c:pt idx="357">
                  <c:v>43039.0</c:v>
                </c:pt>
                <c:pt idx="358">
                  <c:v>43069.0</c:v>
                </c:pt>
                <c:pt idx="359">
                  <c:v>43100.0</c:v>
                </c:pt>
              </c:numCache>
            </c:numRef>
          </c:cat>
          <c:val>
            <c:numRef>
              <c:f>Sheet1!$F$2:$F$361</c:f>
              <c:numCache>
                <c:formatCode>_(* #,##0_);_(* \(#,##0\);_(* "-"??_);_(@_)</c:formatCode>
                <c:ptCount val="360"/>
                <c:pt idx="0">
                  <c:v>10029.42</c:v>
                </c:pt>
                <c:pt idx="1">
                  <c:v>10075.11403752</c:v>
                </c:pt>
                <c:pt idx="2">
                  <c:v>10119.5150650834</c:v>
                </c:pt>
                <c:pt idx="3">
                  <c:v>10166.2267466238</c:v>
                </c:pt>
                <c:pt idx="4">
                  <c:v>10217.5966903745</c:v>
                </c:pt>
                <c:pt idx="5">
                  <c:v>10267.1826871129</c:v>
                </c:pt>
                <c:pt idx="6">
                  <c:v>10319.2578377019</c:v>
                </c:pt>
                <c:pt idx="7">
                  <c:v>10380.5335907422</c:v>
                </c:pt>
                <c:pt idx="8">
                  <c:v>10444.5503413963</c:v>
                </c:pt>
                <c:pt idx="9">
                  <c:v>10508.2725430291</c:v>
                </c:pt>
                <c:pt idx="10">
                  <c:v>10567.7703821678</c:v>
                </c:pt>
                <c:pt idx="11">
                  <c:v>10634.7806141611</c:v>
                </c:pt>
                <c:pt idx="12">
                  <c:v>10693.4207944676</c:v>
                </c:pt>
                <c:pt idx="13">
                  <c:v>10758.9821573584</c:v>
                </c:pt>
                <c:pt idx="14">
                  <c:v>10831.1318917057</c:v>
                </c:pt>
                <c:pt idx="15">
                  <c:v>10904.2203697109</c:v>
                </c:pt>
                <c:pt idx="16">
                  <c:v>10990.0692966817</c:v>
                </c:pt>
                <c:pt idx="17">
                  <c:v>11068.021858203</c:v>
                </c:pt>
                <c:pt idx="18">
                  <c:v>11144.9999502268</c:v>
                </c:pt>
                <c:pt idx="19">
                  <c:v>11227.3837898589</c:v>
                </c:pt>
                <c:pt idx="20">
                  <c:v>11300.8670167635</c:v>
                </c:pt>
                <c:pt idx="21">
                  <c:v>11377.3173821319</c:v>
                </c:pt>
                <c:pt idx="22">
                  <c:v>11455.4340432777</c:v>
                </c:pt>
                <c:pt idx="23">
                  <c:v>11524.9570724863</c:v>
                </c:pt>
                <c:pt idx="24">
                  <c:v>11590.3035790873</c:v>
                </c:pt>
                <c:pt idx="25">
                  <c:v>11656.1249131129</c:v>
                </c:pt>
                <c:pt idx="26">
                  <c:v>11731.2020136783</c:v>
                </c:pt>
                <c:pt idx="27">
                  <c:v>11811.8305651183</c:v>
                </c:pt>
                <c:pt idx="28">
                  <c:v>11891.8084698747</c:v>
                </c:pt>
                <c:pt idx="29">
                  <c:v>11966.1441646199</c:v>
                </c:pt>
                <c:pt idx="30">
                  <c:v>12047.16692675859</c:v>
                </c:pt>
                <c:pt idx="31">
                  <c:v>12126.3409078012</c:v>
                </c:pt>
                <c:pt idx="32">
                  <c:v>12198.9049317935</c:v>
                </c:pt>
                <c:pt idx="33">
                  <c:v>12282.0770656185</c:v>
                </c:pt>
                <c:pt idx="34">
                  <c:v>12351.4830831163</c:v>
                </c:pt>
                <c:pt idx="35">
                  <c:v>12425.45611530109</c:v>
                </c:pt>
                <c:pt idx="36">
                  <c:v>12489.78270161</c:v>
                </c:pt>
                <c:pt idx="37">
                  <c:v>12549.3214957485</c:v>
                </c:pt>
                <c:pt idx="38">
                  <c:v>12604.4255664364</c:v>
                </c:pt>
                <c:pt idx="39">
                  <c:v>12671.6701768333</c:v>
                </c:pt>
                <c:pt idx="40">
                  <c:v>12731.4931317381</c:v>
                </c:pt>
                <c:pt idx="41">
                  <c:v>12784.5961895906</c:v>
                </c:pt>
                <c:pt idx="42">
                  <c:v>12847.0412712191</c:v>
                </c:pt>
                <c:pt idx="43">
                  <c:v>12906.2674161835</c:v>
                </c:pt>
                <c:pt idx="44">
                  <c:v>12965.0980549467</c:v>
                </c:pt>
                <c:pt idx="45">
                  <c:v>13020.147861288</c:v>
                </c:pt>
                <c:pt idx="46">
                  <c:v>13071.1269482241</c:v>
                </c:pt>
                <c:pt idx="47">
                  <c:v>13120.6939687245</c:v>
                </c:pt>
                <c:pt idx="48">
                  <c:v>13165.1862419724</c:v>
                </c:pt>
                <c:pt idx="49">
                  <c:v>13202.4121225902</c:v>
                </c:pt>
                <c:pt idx="50">
                  <c:v>13246.9834659161</c:v>
                </c:pt>
                <c:pt idx="51">
                  <c:v>13290.0202658001</c:v>
                </c:pt>
                <c:pt idx="52">
                  <c:v>13326.6794577013</c:v>
                </c:pt>
                <c:pt idx="53">
                  <c:v>13369.3434893172</c:v>
                </c:pt>
                <c:pt idx="54">
                  <c:v>13410.4809592338</c:v>
                </c:pt>
                <c:pt idx="55">
                  <c:v>13445.4139210845</c:v>
                </c:pt>
                <c:pt idx="56">
                  <c:v>13480.0049374793</c:v>
                </c:pt>
                <c:pt idx="57">
                  <c:v>13510.8215767669</c:v>
                </c:pt>
                <c:pt idx="58">
                  <c:v>13542.517964186</c:v>
                </c:pt>
                <c:pt idx="59">
                  <c:v>13580.7457838953</c:v>
                </c:pt>
                <c:pt idx="60">
                  <c:v>13612.4554672261</c:v>
                </c:pt>
                <c:pt idx="61">
                  <c:v>13642.5281038443</c:v>
                </c:pt>
                <c:pt idx="62">
                  <c:v>13677.1460189078</c:v>
                </c:pt>
                <c:pt idx="63">
                  <c:v>13709.5841061208</c:v>
                </c:pt>
                <c:pt idx="64">
                  <c:v>13739.3064844629</c:v>
                </c:pt>
                <c:pt idx="65">
                  <c:v>13774.1782182511</c:v>
                </c:pt>
                <c:pt idx="66">
                  <c:v>13807.2610394957</c:v>
                </c:pt>
                <c:pt idx="67">
                  <c:v>13841.8413247691</c:v>
                </c:pt>
                <c:pt idx="68">
                  <c:v>13877.30412224319</c:v>
                </c:pt>
                <c:pt idx="69">
                  <c:v>13907.9701888925</c:v>
                </c:pt>
                <c:pt idx="70">
                  <c:v>13942.6149426331</c:v>
                </c:pt>
                <c:pt idx="71">
                  <c:v>13974.1726572942</c:v>
                </c:pt>
                <c:pt idx="72">
                  <c:v>14009.1528062899</c:v>
                </c:pt>
                <c:pt idx="73">
                  <c:v>14038.8480074934</c:v>
                </c:pt>
                <c:pt idx="74">
                  <c:v>14076.6812989888</c:v>
                </c:pt>
                <c:pt idx="75">
                  <c:v>14114.8431819904</c:v>
                </c:pt>
                <c:pt idx="76">
                  <c:v>14159.3049380137</c:v>
                </c:pt>
                <c:pt idx="77">
                  <c:v>14203.4536508104</c:v>
                </c:pt>
                <c:pt idx="78">
                  <c:v>14242.5301924945</c:v>
                </c:pt>
                <c:pt idx="79">
                  <c:v>14295.0480983263</c:v>
                </c:pt>
                <c:pt idx="80">
                  <c:v>14347.3551088229</c:v>
                </c:pt>
                <c:pt idx="81">
                  <c:v>14402.4561261183</c:v>
                </c:pt>
                <c:pt idx="82">
                  <c:v>14455.6083904518</c:v>
                </c:pt>
                <c:pt idx="83">
                  <c:v>14519.6452900606</c:v>
                </c:pt>
                <c:pt idx="84">
                  <c:v>14579.9816760635</c:v>
                </c:pt>
                <c:pt idx="85">
                  <c:v>14638.0537430792</c:v>
                </c:pt>
                <c:pt idx="86">
                  <c:v>14705.6669133185</c:v>
                </c:pt>
                <c:pt idx="87">
                  <c:v>14771.1071310828</c:v>
                </c:pt>
                <c:pt idx="88">
                  <c:v>14850.2093639912</c:v>
                </c:pt>
                <c:pt idx="89">
                  <c:v>14920.2206760377</c:v>
                </c:pt>
                <c:pt idx="90">
                  <c:v>14987.6914059568</c:v>
                </c:pt>
                <c:pt idx="91">
                  <c:v>15057.5969962125</c:v>
                </c:pt>
                <c:pt idx="92">
                  <c:v>15122.4771701497</c:v>
                </c:pt>
                <c:pt idx="93">
                  <c:v>15193.7645275298</c:v>
                </c:pt>
                <c:pt idx="94">
                  <c:v>15257.59353231</c:v>
                </c:pt>
                <c:pt idx="95">
                  <c:v>15332.0841554534</c:v>
                </c:pt>
                <c:pt idx="96">
                  <c:v>15397.6702118452</c:v>
                </c:pt>
                <c:pt idx="97">
                  <c:v>15457.8504661012</c:v>
                </c:pt>
                <c:pt idx="98">
                  <c:v>15518.7961331339</c:v>
                </c:pt>
                <c:pt idx="99">
                  <c:v>15589.8613562663</c:v>
                </c:pt>
                <c:pt idx="100">
                  <c:v>15655.8438854706</c:v>
                </c:pt>
                <c:pt idx="101">
                  <c:v>15718.45943309049</c:v>
                </c:pt>
                <c:pt idx="102">
                  <c:v>15789.1422014693</c:v>
                </c:pt>
                <c:pt idx="103">
                  <c:v>15854.2266245379</c:v>
                </c:pt>
                <c:pt idx="104">
                  <c:v>15923.5841097523</c:v>
                </c:pt>
                <c:pt idx="105">
                  <c:v>15991.1956478823</c:v>
                </c:pt>
                <c:pt idx="106">
                  <c:v>16056.2462326583</c:v>
                </c:pt>
                <c:pt idx="107">
                  <c:v>16130.4373296256</c:v>
                </c:pt>
                <c:pt idx="108">
                  <c:v>16203.0823671833</c:v>
                </c:pt>
                <c:pt idx="109">
                  <c:v>16265.6116823465</c:v>
                </c:pt>
                <c:pt idx="110">
                  <c:v>16335.4106751978</c:v>
                </c:pt>
                <c:pt idx="111">
                  <c:v>16405.7803573044</c:v>
                </c:pt>
                <c:pt idx="112">
                  <c:v>16486.7297587434</c:v>
                </c:pt>
                <c:pt idx="113">
                  <c:v>16547.60700837759</c:v>
                </c:pt>
                <c:pt idx="114">
                  <c:v>16618.5863138793</c:v>
                </c:pt>
                <c:pt idx="115">
                  <c:v>16686.858790174</c:v>
                </c:pt>
                <c:pt idx="116">
                  <c:v>16760.9551179459</c:v>
                </c:pt>
                <c:pt idx="117">
                  <c:v>16831.6545027289</c:v>
                </c:pt>
                <c:pt idx="118">
                  <c:v>16897.6329052141</c:v>
                </c:pt>
                <c:pt idx="119">
                  <c:v>16978.1788519834</c:v>
                </c:pt>
                <c:pt idx="120">
                  <c:v>17050.9592112682</c:v>
                </c:pt>
                <c:pt idx="121">
                  <c:v>17117.5824241944</c:v>
                </c:pt>
                <c:pt idx="122">
                  <c:v>17185.1232691655</c:v>
                </c:pt>
                <c:pt idx="123">
                  <c:v>17259.0674175681</c:v>
                </c:pt>
                <c:pt idx="124">
                  <c:v>17328.7336431991</c:v>
                </c:pt>
                <c:pt idx="125">
                  <c:v>17399.5960336862</c:v>
                </c:pt>
                <c:pt idx="126">
                  <c:v>17469.2344368919</c:v>
                </c:pt>
                <c:pt idx="127">
                  <c:v>17544.4639480709</c:v>
                </c:pt>
                <c:pt idx="128">
                  <c:v>17624.7719773468</c:v>
                </c:pt>
                <c:pt idx="129">
                  <c:v>17681.9203004833</c:v>
                </c:pt>
                <c:pt idx="130">
                  <c:v>17736.0941679</c:v>
                </c:pt>
                <c:pt idx="131">
                  <c:v>17802.6258043426</c:v>
                </c:pt>
                <c:pt idx="132">
                  <c:v>17865.63463785189</c:v>
                </c:pt>
                <c:pt idx="133">
                  <c:v>17929.0379886182</c:v>
                </c:pt>
                <c:pt idx="134">
                  <c:v>18005.3905897965</c:v>
                </c:pt>
                <c:pt idx="135">
                  <c:v>18072.21399589241</c:v>
                </c:pt>
                <c:pt idx="136">
                  <c:v>18133.6992823492</c:v>
                </c:pt>
                <c:pt idx="137">
                  <c:v>18205.39811594171</c:v>
                </c:pt>
                <c:pt idx="138">
                  <c:v>18274.6896817108</c:v>
                </c:pt>
                <c:pt idx="139">
                  <c:v>18345.6813687173</c:v>
                </c:pt>
                <c:pt idx="140">
                  <c:v>18416.7011704319</c:v>
                </c:pt>
                <c:pt idx="141">
                  <c:v>18488.281362871</c:v>
                </c:pt>
                <c:pt idx="142">
                  <c:v>18555.2496156236</c:v>
                </c:pt>
                <c:pt idx="143">
                  <c:v>18636.4715097661</c:v>
                </c:pt>
                <c:pt idx="144">
                  <c:v>18713.3805003926</c:v>
                </c:pt>
                <c:pt idx="145">
                  <c:v>18794.1081525333</c:v>
                </c:pt>
                <c:pt idx="146">
                  <c:v>18882.0645786871</c:v>
                </c:pt>
                <c:pt idx="147">
                  <c:v>18968.8257772197</c:v>
                </c:pt>
                <c:pt idx="148">
                  <c:v>19064.43434978461</c:v>
                </c:pt>
                <c:pt idx="149">
                  <c:v>19140.3908691211</c:v>
                </c:pt>
                <c:pt idx="150">
                  <c:v>19232.2743154883</c:v>
                </c:pt>
                <c:pt idx="151">
                  <c:v>19329.31267877449</c:v>
                </c:pt>
                <c:pt idx="152">
                  <c:v>19427.5616421894</c:v>
                </c:pt>
                <c:pt idx="153">
                  <c:v>19536.6085456871</c:v>
                </c:pt>
                <c:pt idx="154">
                  <c:v>19635.721668161</c:v>
                </c:pt>
                <c:pt idx="155">
                  <c:v>19734.76032111091</c:v>
                </c:pt>
                <c:pt idx="156">
                  <c:v>19841.0083237277</c:v>
                </c:pt>
                <c:pt idx="157">
                  <c:v>19915.48154847079</c:v>
                </c:pt>
                <c:pt idx="158">
                  <c:v>19998.3618164829</c:v>
                </c:pt>
                <c:pt idx="159">
                  <c:v>20077.035371869</c:v>
                </c:pt>
                <c:pt idx="160">
                  <c:v>20141.9042731555</c:v>
                </c:pt>
                <c:pt idx="161">
                  <c:v>20198.4989957822</c:v>
                </c:pt>
                <c:pt idx="162">
                  <c:v>20259.5489589969</c:v>
                </c:pt>
                <c:pt idx="163">
                  <c:v>20322.1084202274</c:v>
                </c:pt>
                <c:pt idx="164">
                  <c:v>20378.4738201418</c:v>
                </c:pt>
                <c:pt idx="165">
                  <c:v>20424.18885046251</c:v>
                </c:pt>
                <c:pt idx="166">
                  <c:v>20459.8168054932</c:v>
                </c:pt>
                <c:pt idx="167">
                  <c:v>20489.76179336981</c:v>
                </c:pt>
                <c:pt idx="168">
                  <c:v>20518.4740965708</c:v>
                </c:pt>
                <c:pt idx="169">
                  <c:v>20545.0085872725</c:v>
                </c:pt>
                <c:pt idx="170">
                  <c:v>20572.4978087623</c:v>
                </c:pt>
                <c:pt idx="171">
                  <c:v>20604.0909936472</c:v>
                </c:pt>
                <c:pt idx="172">
                  <c:v>20633.9236569969</c:v>
                </c:pt>
                <c:pt idx="173">
                  <c:v>20660.6487149174</c:v>
                </c:pt>
                <c:pt idx="174">
                  <c:v>20692.6024742199</c:v>
                </c:pt>
                <c:pt idx="175">
                  <c:v>20721.3258757144</c:v>
                </c:pt>
                <c:pt idx="176">
                  <c:v>20751.1272865888</c:v>
                </c:pt>
                <c:pt idx="177">
                  <c:v>20779.3093925567</c:v>
                </c:pt>
                <c:pt idx="178">
                  <c:v>20803.656509372</c:v>
                </c:pt>
                <c:pt idx="179">
                  <c:v>20827.1625608619</c:v>
                </c:pt>
                <c:pt idx="180">
                  <c:v>20847.4023974386</c:v>
                </c:pt>
                <c:pt idx="181">
                  <c:v>20865.5250443427</c:v>
                </c:pt>
                <c:pt idx="182">
                  <c:v>20886.5679263499</c:v>
                </c:pt>
                <c:pt idx="183">
                  <c:v>20907.0012557523</c:v>
                </c:pt>
                <c:pt idx="184">
                  <c:v>20925.6816613743</c:v>
                </c:pt>
                <c:pt idx="185">
                  <c:v>20946.2432361747</c:v>
                </c:pt>
                <c:pt idx="186">
                  <c:v>20960.4112750997</c:v>
                </c:pt>
                <c:pt idx="187">
                  <c:v>20974.9892411415</c:v>
                </c:pt>
                <c:pt idx="188">
                  <c:v>20992.8116894997</c:v>
                </c:pt>
                <c:pt idx="189">
                  <c:v>21007.6053238973</c:v>
                </c:pt>
                <c:pt idx="190">
                  <c:v>21022.697187562</c:v>
                </c:pt>
                <c:pt idx="191">
                  <c:v>21039.9063674797</c:v>
                </c:pt>
                <c:pt idx="192">
                  <c:v>21054.52279043321</c:v>
                </c:pt>
                <c:pt idx="193">
                  <c:v>21067.6334417748</c:v>
                </c:pt>
                <c:pt idx="194">
                  <c:v>21085.85483793859</c:v>
                </c:pt>
                <c:pt idx="195">
                  <c:v>21102.68556727029</c:v>
                </c:pt>
                <c:pt idx="196">
                  <c:v>21115.5560951977</c:v>
                </c:pt>
                <c:pt idx="197">
                  <c:v>21133.21925787139</c:v>
                </c:pt>
                <c:pt idx="198">
                  <c:v>21153.6550808937</c:v>
                </c:pt>
                <c:pt idx="199">
                  <c:v>21176.96429342741</c:v>
                </c:pt>
                <c:pt idx="200">
                  <c:v>21201.2585068648</c:v>
                </c:pt>
                <c:pt idx="201">
                  <c:v>21225.1290038177</c:v>
                </c:pt>
                <c:pt idx="202">
                  <c:v>21257.8815003834</c:v>
                </c:pt>
                <c:pt idx="203">
                  <c:v>21292.927243825</c:v>
                </c:pt>
                <c:pt idx="204">
                  <c:v>21327.8412566267</c:v>
                </c:pt>
                <c:pt idx="205">
                  <c:v>21362.93195384619</c:v>
                </c:pt>
                <c:pt idx="206">
                  <c:v>21408.1893251904</c:v>
                </c:pt>
                <c:pt idx="207">
                  <c:v>21452.2174073566</c:v>
                </c:pt>
                <c:pt idx="208">
                  <c:v>21503.4860617385</c:v>
                </c:pt>
                <c:pt idx="209">
                  <c:v>21552.247366732</c:v>
                </c:pt>
                <c:pt idx="210">
                  <c:v>21603.4274885538</c:v>
                </c:pt>
                <c:pt idx="211">
                  <c:v>21668.6071896295</c:v>
                </c:pt>
                <c:pt idx="212">
                  <c:v>21730.47539687739</c:v>
                </c:pt>
                <c:pt idx="213">
                  <c:v>21789.8452287092</c:v>
                </c:pt>
                <c:pt idx="214">
                  <c:v>21858.2653427273</c:v>
                </c:pt>
                <c:pt idx="215">
                  <c:v>21927.3571336492</c:v>
                </c:pt>
                <c:pt idx="216">
                  <c:v>22004.0919199384</c:v>
                </c:pt>
                <c:pt idx="217">
                  <c:v>22078.0476728813</c:v>
                </c:pt>
                <c:pt idx="218">
                  <c:v>22159.0211205263</c:v>
                </c:pt>
                <c:pt idx="219">
                  <c:v>22238.0003036041</c:v>
                </c:pt>
                <c:pt idx="220">
                  <c:v>22333.8683229129</c:v>
                </c:pt>
                <c:pt idx="221">
                  <c:v>22422.4042437186</c:v>
                </c:pt>
                <c:pt idx="222">
                  <c:v>22511.5759031555</c:v>
                </c:pt>
                <c:pt idx="223">
                  <c:v>22606.6715532432</c:v>
                </c:pt>
                <c:pt idx="224">
                  <c:v>22698.9339011863</c:v>
                </c:pt>
                <c:pt idx="225">
                  <c:v>22791.0461749573</c:v>
                </c:pt>
                <c:pt idx="226">
                  <c:v>22887.4591375912</c:v>
                </c:pt>
                <c:pt idx="227">
                  <c:v>22979.7894364982</c:v>
                </c:pt>
                <c:pt idx="228">
                  <c:v>23081.9208126697</c:v>
                </c:pt>
                <c:pt idx="229">
                  <c:v>23170.49075921211</c:v>
                </c:pt>
                <c:pt idx="230">
                  <c:v>23269.0186370675</c:v>
                </c:pt>
                <c:pt idx="231">
                  <c:v>23370.525077068</c:v>
                </c:pt>
                <c:pt idx="232">
                  <c:v>23465.3930495133</c:v>
                </c:pt>
                <c:pt idx="233">
                  <c:v>23558.7923534683</c:v>
                </c:pt>
                <c:pt idx="234">
                  <c:v>23652.01920656949</c:v>
                </c:pt>
                <c:pt idx="235">
                  <c:v>23750.882281651</c:v>
                </c:pt>
                <c:pt idx="236">
                  <c:v>23827.6997602145</c:v>
                </c:pt>
                <c:pt idx="237">
                  <c:v>23904.3463220332</c:v>
                </c:pt>
                <c:pt idx="238">
                  <c:v>23985.87926646839</c:v>
                </c:pt>
                <c:pt idx="239">
                  <c:v>24051.161634068</c:v>
                </c:pt>
                <c:pt idx="240">
                  <c:v>24102.8427701872</c:v>
                </c:pt>
                <c:pt idx="241">
                  <c:v>24134.79349856341</c:v>
                </c:pt>
                <c:pt idx="242">
                  <c:v>24176.071235884</c:v>
                </c:pt>
                <c:pt idx="243">
                  <c:v>24218.5582634739</c:v>
                </c:pt>
                <c:pt idx="244">
                  <c:v>24261.7762806951</c:v>
                </c:pt>
                <c:pt idx="245">
                  <c:v>24303.9772143577</c:v>
                </c:pt>
                <c:pt idx="246">
                  <c:v>24341.0772355755</c:v>
                </c:pt>
                <c:pt idx="247">
                  <c:v>24371.863830063</c:v>
                </c:pt>
                <c:pt idx="248">
                  <c:v>24409.1430329775</c:v>
                </c:pt>
                <c:pt idx="249">
                  <c:v>24429.1438847787</c:v>
                </c:pt>
                <c:pt idx="250">
                  <c:v>24435.54920630529</c:v>
                </c:pt>
                <c:pt idx="251">
                  <c:v>24435.774013358</c:v>
                </c:pt>
                <c:pt idx="252">
                  <c:v>24435.8961922281</c:v>
                </c:pt>
                <c:pt idx="253">
                  <c:v>24439.2096997517</c:v>
                </c:pt>
                <c:pt idx="254">
                  <c:v>24443.0857584101</c:v>
                </c:pt>
                <c:pt idx="255">
                  <c:v>24446.3953522218</c:v>
                </c:pt>
                <c:pt idx="256">
                  <c:v>24446.9160604428</c:v>
                </c:pt>
                <c:pt idx="257">
                  <c:v>24448.8473668116</c:v>
                </c:pt>
                <c:pt idx="258">
                  <c:v>24452.157740745</c:v>
                </c:pt>
                <c:pt idx="259">
                  <c:v>24454.9403962959</c:v>
                </c:pt>
                <c:pt idx="260">
                  <c:v>24456.9652653608</c:v>
                </c:pt>
                <c:pt idx="261">
                  <c:v>24457.8530531999</c:v>
                </c:pt>
                <c:pt idx="262">
                  <c:v>24457.9655593239</c:v>
                </c:pt>
                <c:pt idx="263">
                  <c:v>24459.41836247819</c:v>
                </c:pt>
                <c:pt idx="264">
                  <c:v>24460.16682068001</c:v>
                </c:pt>
                <c:pt idx="265">
                  <c:v>24460.3649480313</c:v>
                </c:pt>
                <c:pt idx="266">
                  <c:v>24462.0649433952</c:v>
                </c:pt>
                <c:pt idx="267">
                  <c:v>24464.8536187987</c:v>
                </c:pt>
                <c:pt idx="268">
                  <c:v>24467.5251808139</c:v>
                </c:pt>
                <c:pt idx="269">
                  <c:v>24470.7573408903</c:v>
                </c:pt>
                <c:pt idx="270">
                  <c:v>24474.2517650386</c:v>
                </c:pt>
                <c:pt idx="271">
                  <c:v>24477.37223213859</c:v>
                </c:pt>
                <c:pt idx="272">
                  <c:v>24480.5444995799</c:v>
                </c:pt>
                <c:pt idx="273">
                  <c:v>24483.2006386581</c:v>
                </c:pt>
                <c:pt idx="274">
                  <c:v>24485.8448243271</c:v>
                </c:pt>
                <c:pt idx="275">
                  <c:v>24489.10633885769</c:v>
                </c:pt>
                <c:pt idx="276">
                  <c:v>24490.7960871951</c:v>
                </c:pt>
                <c:pt idx="277">
                  <c:v>24493.7251864071</c:v>
                </c:pt>
                <c:pt idx="278">
                  <c:v>24495.4642408953</c:v>
                </c:pt>
                <c:pt idx="279">
                  <c:v>24496.4563071971</c:v>
                </c:pt>
                <c:pt idx="280">
                  <c:v>24496.80415687669</c:v>
                </c:pt>
                <c:pt idx="281">
                  <c:v>24497.58070556841</c:v>
                </c:pt>
                <c:pt idx="282">
                  <c:v>24497.0589070994</c:v>
                </c:pt>
                <c:pt idx="283">
                  <c:v>24499.02602092961</c:v>
                </c:pt>
                <c:pt idx="284">
                  <c:v>24499.1485160597</c:v>
                </c:pt>
                <c:pt idx="285">
                  <c:v>24499.2538623984</c:v>
                </c:pt>
                <c:pt idx="286">
                  <c:v>24499.3077607569</c:v>
                </c:pt>
                <c:pt idx="287">
                  <c:v>24499.3273602031</c:v>
                </c:pt>
                <c:pt idx="288">
                  <c:v>24499.4082079834</c:v>
                </c:pt>
                <c:pt idx="289">
                  <c:v>24500.0206931886</c:v>
                </c:pt>
                <c:pt idx="290">
                  <c:v>24501.1550441467</c:v>
                </c:pt>
                <c:pt idx="291">
                  <c:v>24501.7847238313</c:v>
                </c:pt>
                <c:pt idx="292">
                  <c:v>24503.4189928724</c:v>
                </c:pt>
                <c:pt idx="293">
                  <c:v>24503.9580680902</c:v>
                </c:pt>
                <c:pt idx="294">
                  <c:v>24504.9798831416</c:v>
                </c:pt>
                <c:pt idx="295">
                  <c:v>24506.4354789467</c:v>
                </c:pt>
                <c:pt idx="296">
                  <c:v>24508.0259466093</c:v>
                </c:pt>
                <c:pt idx="297">
                  <c:v>24509.5895586647</c:v>
                </c:pt>
                <c:pt idx="298">
                  <c:v>24511.4694441838</c:v>
                </c:pt>
                <c:pt idx="299">
                  <c:v>24513.95000489161</c:v>
                </c:pt>
                <c:pt idx="300">
                  <c:v>24514.35938785669</c:v>
                </c:pt>
                <c:pt idx="301">
                  <c:v>24514.93057243039</c:v>
                </c:pt>
                <c:pt idx="302">
                  <c:v>24515.8596882991</c:v>
                </c:pt>
                <c:pt idx="303">
                  <c:v>24516.7790330374</c:v>
                </c:pt>
                <c:pt idx="304">
                  <c:v>24517.168849824</c:v>
                </c:pt>
                <c:pt idx="305">
                  <c:v>24517.58564169451</c:v>
                </c:pt>
                <c:pt idx="306">
                  <c:v>24517.700874347</c:v>
                </c:pt>
                <c:pt idx="307">
                  <c:v>24518.04902569941</c:v>
                </c:pt>
                <c:pt idx="308">
                  <c:v>24518.0122486259</c:v>
                </c:pt>
                <c:pt idx="309">
                  <c:v>24518.6938493664</c:v>
                </c:pt>
                <c:pt idx="310">
                  <c:v>24519.2038381984</c:v>
                </c:pt>
                <c:pt idx="311">
                  <c:v>24519.782491409</c:v>
                </c:pt>
                <c:pt idx="312">
                  <c:v>24520.2875989283</c:v>
                </c:pt>
                <c:pt idx="313">
                  <c:v>24521.40572404291</c:v>
                </c:pt>
                <c:pt idx="314">
                  <c:v>24522.001594202</c:v>
                </c:pt>
                <c:pt idx="315">
                  <c:v>24522.4233726294</c:v>
                </c:pt>
                <c:pt idx="316">
                  <c:v>24522.5999340777</c:v>
                </c:pt>
                <c:pt idx="317">
                  <c:v>24523.1982855161</c:v>
                </c:pt>
                <c:pt idx="318">
                  <c:v>24523.328258467</c:v>
                </c:pt>
                <c:pt idx="319">
                  <c:v>24523.2865688089</c:v>
                </c:pt>
                <c:pt idx="320">
                  <c:v>24523.4018282558</c:v>
                </c:pt>
                <c:pt idx="321">
                  <c:v>24523.7377988609</c:v>
                </c:pt>
                <c:pt idx="322">
                  <c:v>24523.6568705261</c:v>
                </c:pt>
                <c:pt idx="323">
                  <c:v>24523.7770364448</c:v>
                </c:pt>
                <c:pt idx="324">
                  <c:v>24524.0639646361</c:v>
                </c:pt>
                <c:pt idx="325">
                  <c:v>24524.0394405721</c:v>
                </c:pt>
                <c:pt idx="326">
                  <c:v>24524.4955877057</c:v>
                </c:pt>
                <c:pt idx="327">
                  <c:v>24525.17001133439</c:v>
                </c:pt>
                <c:pt idx="328">
                  <c:v>24524.9787150083</c:v>
                </c:pt>
                <c:pt idx="329">
                  <c:v>24525.0743624253</c:v>
                </c:pt>
                <c:pt idx="330">
                  <c:v>24524.8340166965</c:v>
                </c:pt>
                <c:pt idx="331">
                  <c:v>24525.64578870251</c:v>
                </c:pt>
                <c:pt idx="332">
                  <c:v>24525.8567092563</c:v>
                </c:pt>
                <c:pt idx="333">
                  <c:v>24525.3833602218</c:v>
                </c:pt>
                <c:pt idx="334">
                  <c:v>24525.9204661174</c:v>
                </c:pt>
                <c:pt idx="335">
                  <c:v>24528.4122996367</c:v>
                </c:pt>
                <c:pt idx="336">
                  <c:v>24529.8938157396</c:v>
                </c:pt>
                <c:pt idx="337">
                  <c:v>24534.8316833647</c:v>
                </c:pt>
                <c:pt idx="338">
                  <c:v>24539.8613238598</c:v>
                </c:pt>
                <c:pt idx="339">
                  <c:v>24541.5668442218</c:v>
                </c:pt>
                <c:pt idx="340">
                  <c:v>24544.722889718</c:v>
                </c:pt>
                <c:pt idx="341">
                  <c:v>24549.4894749032</c:v>
                </c:pt>
                <c:pt idx="342">
                  <c:v>24554.1317833629</c:v>
                </c:pt>
                <c:pt idx="343">
                  <c:v>24558.608001587</c:v>
                </c:pt>
                <c:pt idx="344">
                  <c:v>24563.9102050545</c:v>
                </c:pt>
                <c:pt idx="345">
                  <c:v>24567.77656452081</c:v>
                </c:pt>
                <c:pt idx="346">
                  <c:v>24571.2258803505</c:v>
                </c:pt>
                <c:pt idx="347">
                  <c:v>24577.45222898859</c:v>
                </c:pt>
                <c:pt idx="348">
                  <c:v>24586.4426610139</c:v>
                </c:pt>
                <c:pt idx="349">
                  <c:v>24595.3822915655</c:v>
                </c:pt>
                <c:pt idx="350">
                  <c:v>24603.64142093899</c:v>
                </c:pt>
                <c:pt idx="351">
                  <c:v>24617.0135000513</c:v>
                </c:pt>
                <c:pt idx="352">
                  <c:v>24632.71669296291</c:v>
                </c:pt>
                <c:pt idx="353">
                  <c:v>24647.8658137291</c:v>
                </c:pt>
                <c:pt idx="354">
                  <c:v>24665.7133333648</c:v>
                </c:pt>
                <c:pt idx="355">
                  <c:v>24683.9955600875</c:v>
                </c:pt>
                <c:pt idx="356">
                  <c:v>24707.2355419074</c:v>
                </c:pt>
                <c:pt idx="357">
                  <c:v>24731.02891328001</c:v>
                </c:pt>
                <c:pt idx="358">
                  <c:v>24751.511151426</c:v>
                </c:pt>
                <c:pt idx="359">
                  <c:v>24773.36673577271</c:v>
                </c:pt>
              </c:numCache>
            </c:numRef>
          </c:val>
          <c:smooth val="0"/>
          <c:extLst xmlns:c16r2="http://schemas.microsoft.com/office/drawing/2015/06/chart">
            <c:ext xmlns:c16="http://schemas.microsoft.com/office/drawing/2014/chart" uri="{C3380CC4-5D6E-409C-BE32-E72D297353CC}">
              <c16:uniqueId val="{00000004-44D3-4C16-A35C-E95EB81CBF6C}"/>
            </c:ext>
          </c:extLst>
        </c:ser>
        <c:dLbls>
          <c:showLegendKey val="0"/>
          <c:showVal val="0"/>
          <c:showCatName val="0"/>
          <c:showSerName val="0"/>
          <c:showPercent val="0"/>
          <c:showBubbleSize val="0"/>
        </c:dLbls>
        <c:marker val="1"/>
        <c:smooth val="0"/>
        <c:axId val="2062315496"/>
        <c:axId val="2062318872"/>
      </c:lineChart>
      <c:dateAx>
        <c:axId val="2062315496"/>
        <c:scaling>
          <c:orientation val="minMax"/>
          <c:min val="32478.0"/>
        </c:scaling>
        <c:delete val="0"/>
        <c:axPos val="b"/>
        <c:numFmt formatCode="mm/yyyy" sourceLinked="0"/>
        <c:majorTickMark val="none"/>
        <c:minorTickMark val="none"/>
        <c:tickLblPos val="nextTo"/>
        <c:spPr>
          <a:ln w="6350">
            <a:solidFill>
              <a:schemeClr val="bg1">
                <a:lumMod val="65000"/>
              </a:schemeClr>
            </a:solidFill>
          </a:ln>
        </c:spPr>
        <c:txPr>
          <a:bodyPr rot="0" vert="horz"/>
          <a:lstStyle/>
          <a:p>
            <a:pPr>
              <a:defRPr sz="800">
                <a:solidFill>
                  <a:schemeClr val="tx1"/>
                </a:solidFill>
                <a:latin typeface="Arial" pitchFamily="34" charset="0"/>
                <a:cs typeface="Arial" pitchFamily="34" charset="0"/>
              </a:defRPr>
            </a:pPr>
            <a:endParaRPr lang="en-US"/>
          </a:p>
        </c:txPr>
        <c:crossAx val="2062318872"/>
        <c:crosses val="autoZero"/>
        <c:auto val="1"/>
        <c:lblOffset val="100"/>
        <c:baseTimeUnit val="months"/>
        <c:majorUnit val="5.0"/>
        <c:majorTimeUnit val="years"/>
      </c:dateAx>
      <c:valAx>
        <c:axId val="2062318872"/>
        <c:scaling>
          <c:orientation val="minMax"/>
          <c:max val="120000.0"/>
          <c:min val="0.0"/>
        </c:scaling>
        <c:delete val="0"/>
        <c:axPos val="l"/>
        <c:numFmt formatCode="&quot;$&quot;#,##0" sourceLinked="0"/>
        <c:majorTickMark val="none"/>
        <c:minorTickMark val="none"/>
        <c:tickLblPos val="nextTo"/>
        <c:spPr>
          <a:ln w="6350">
            <a:solidFill>
              <a:schemeClr val="bg1">
                <a:lumMod val="65000"/>
              </a:schemeClr>
            </a:solidFill>
          </a:ln>
        </c:spPr>
        <c:txPr>
          <a:bodyPr/>
          <a:lstStyle/>
          <a:p>
            <a:pPr>
              <a:defRPr>
                <a:solidFill>
                  <a:schemeClr val="tx1"/>
                </a:solidFill>
              </a:defRPr>
            </a:pPr>
            <a:endParaRPr lang="en-US"/>
          </a:p>
        </c:txPr>
        <c:crossAx val="2062315496"/>
        <c:crosses val="autoZero"/>
        <c:crossBetween val="between"/>
        <c:majorUnit val="20000.0"/>
      </c:valAx>
    </c:plotArea>
    <c:plotVisOnly val="1"/>
    <c:dispBlanksAs val="gap"/>
    <c:showDLblsOverMax val="0"/>
  </c:chart>
  <c:txPr>
    <a:bodyPr/>
    <a:lstStyle/>
    <a:p>
      <a:pPr>
        <a:defRPr sz="800">
          <a:solidFill>
            <a:schemeClr val="bg1">
              <a:lumMod val="65000"/>
            </a:schemeClr>
          </a:solidFill>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100" b="0" dirty="0">
                <a:solidFill>
                  <a:srgbClr val="35627D"/>
                </a:solidFill>
                <a:effectLst/>
              </a:rPr>
              <a:t>Ranked Returns</a:t>
            </a:r>
            <a:r>
              <a:rPr lang="en-US" sz="1100" b="0" baseline="0" dirty="0">
                <a:solidFill>
                  <a:srgbClr val="35627D"/>
                </a:solidFill>
                <a:effectLst/>
              </a:rPr>
              <a:t> </a:t>
            </a:r>
            <a:r>
              <a:rPr lang="en-US" sz="1100" b="0" dirty="0">
                <a:solidFill>
                  <a:srgbClr val="35627D"/>
                </a:solidFill>
                <a:effectLst/>
              </a:rPr>
              <a:t>(%)</a:t>
            </a:r>
          </a:p>
        </c:rich>
      </c:tx>
      <c:layout>
        <c:manualLayout>
          <c:xMode val="edge"/>
          <c:yMode val="edge"/>
          <c:x val="0.0111425819973942"/>
          <c:y val="0.0190747056511668"/>
        </c:manualLayout>
      </c:layout>
      <c:overlay val="0"/>
    </c:title>
    <c:autoTitleDeleted val="0"/>
    <c:plotArea>
      <c:layout>
        <c:manualLayout>
          <c:layoutTarget val="inner"/>
          <c:xMode val="edge"/>
          <c:yMode val="edge"/>
          <c:x val="0.242842576332635"/>
          <c:y val="0.270702244643367"/>
          <c:w val="0.686401992786497"/>
          <c:h val="0.675902269513498"/>
        </c:manualLayout>
      </c:layout>
      <c:barChart>
        <c:barDir val="bar"/>
        <c:grouping val="clustered"/>
        <c:varyColors val="0"/>
        <c:ser>
          <c:idx val="0"/>
          <c:order val="0"/>
          <c:tx>
            <c:strRef>
              <c:f>Sheet1!$B$1</c:f>
              <c:strCache>
                <c:ptCount val="1"/>
                <c:pt idx="0">
                  <c:v>Series 1</c:v>
                </c:pt>
              </c:strCache>
            </c:strRef>
          </c:tx>
          <c:spPr>
            <a:solidFill>
              <a:schemeClr val="bg1">
                <a:lumMod val="85000"/>
              </a:schemeClr>
            </a:solidFill>
          </c:spPr>
          <c:invertIfNegative val="0"/>
          <c:dLbls>
            <c:dLbl>
              <c:idx val="0"/>
              <c:spPr/>
              <c:txPr>
                <a:bodyPr/>
                <a:lstStyle/>
                <a:p>
                  <a:pPr algn="ctr">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1"/>
              <c:spPr/>
              <c:txPr>
                <a:bodyPr/>
                <a:lstStyle/>
                <a:p>
                  <a:pPr algn="ctr">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2"/>
              <c:spPr/>
              <c:txPr>
                <a:bodyPr/>
                <a:lstStyle/>
                <a:p>
                  <a:pPr algn="ctr">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3"/>
              <c:spPr/>
              <c:txPr>
                <a:bodyPr/>
                <a:lstStyle/>
                <a:p>
                  <a:pPr algn="ctr">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spPr>
              <a:noFill/>
              <a:ln>
                <a:noFill/>
              </a:ln>
              <a:effectLst/>
            </c:spPr>
            <c:txPr>
              <a:bodyPr/>
              <a:lstStyle/>
              <a:p>
                <a:pPr>
                  <a:defRPr sz="900">
                    <a:solidFill>
                      <a:schemeClr val="tx2"/>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100% Treasury Bills</c:v>
                </c:pt>
                <c:pt idx="1">
                  <c:v>25/75</c:v>
                </c:pt>
                <c:pt idx="2">
                  <c:v>50/50</c:v>
                </c:pt>
                <c:pt idx="3">
                  <c:v>75/25</c:v>
                </c:pt>
                <c:pt idx="4">
                  <c:v>100% Stocks</c:v>
                </c:pt>
              </c:strCache>
            </c:strRef>
          </c:cat>
          <c:val>
            <c:numRef>
              <c:f>Sheet1!$B$2:$B$6</c:f>
              <c:numCache>
                <c:formatCode>0.00</c:formatCode>
                <c:ptCount val="5"/>
                <c:pt idx="0">
                  <c:v>0.26</c:v>
                </c:pt>
                <c:pt idx="1">
                  <c:v>1.63</c:v>
                </c:pt>
                <c:pt idx="2">
                  <c:v>3.02</c:v>
                </c:pt>
                <c:pt idx="3">
                  <c:v>4.42</c:v>
                </c:pt>
                <c:pt idx="4">
                  <c:v>5.84</c:v>
                </c:pt>
              </c:numCache>
            </c:numRef>
          </c:val>
          <c:extLst xmlns:c16r2="http://schemas.microsoft.com/office/drawing/2015/06/chart">
            <c:ext xmlns:c16="http://schemas.microsoft.com/office/drawing/2014/chart" uri="{C3380CC4-5D6E-409C-BE32-E72D297353CC}">
              <c16:uniqueId val="{00000004-FAFF-462D-8170-43705557C321}"/>
            </c:ext>
          </c:extLst>
        </c:ser>
        <c:dLbls>
          <c:showLegendKey val="0"/>
          <c:showVal val="0"/>
          <c:showCatName val="0"/>
          <c:showSerName val="0"/>
          <c:showPercent val="0"/>
          <c:showBubbleSize val="0"/>
        </c:dLbls>
        <c:gapWidth val="43"/>
        <c:axId val="-2138583112"/>
        <c:axId val="-2138628456"/>
      </c:barChart>
      <c:catAx>
        <c:axId val="-2138583112"/>
        <c:scaling>
          <c:orientation val="minMax"/>
        </c:scaling>
        <c:delete val="0"/>
        <c:axPos val="l"/>
        <c:numFmt formatCode="General" sourceLinked="0"/>
        <c:majorTickMark val="none"/>
        <c:minorTickMark val="none"/>
        <c:tickLblPos val="low"/>
        <c:spPr>
          <a:ln w="6350">
            <a:solidFill>
              <a:schemeClr val="bg1">
                <a:lumMod val="65000"/>
              </a:schemeClr>
            </a:solidFill>
          </a:ln>
        </c:spPr>
        <c:txPr>
          <a:bodyPr/>
          <a:lstStyle/>
          <a:p>
            <a:pPr>
              <a:defRPr sz="900">
                <a:solidFill>
                  <a:schemeClr val="tx1"/>
                </a:solidFill>
                <a:latin typeface="Arial" pitchFamily="34" charset="0"/>
                <a:cs typeface="Arial" pitchFamily="34" charset="0"/>
              </a:defRPr>
            </a:pPr>
            <a:endParaRPr lang="en-US"/>
          </a:p>
        </c:txPr>
        <c:crossAx val="-2138628456"/>
        <c:crosses val="autoZero"/>
        <c:auto val="1"/>
        <c:lblAlgn val="ctr"/>
        <c:lblOffset val="100"/>
        <c:noMultiLvlLbl val="0"/>
      </c:catAx>
      <c:valAx>
        <c:axId val="-2138628456"/>
        <c:scaling>
          <c:orientation val="minMax"/>
        </c:scaling>
        <c:delete val="0"/>
        <c:axPos val="b"/>
        <c:numFmt formatCode="0.00" sourceLinked="1"/>
        <c:majorTickMark val="none"/>
        <c:minorTickMark val="none"/>
        <c:tickLblPos val="none"/>
        <c:spPr>
          <a:ln>
            <a:noFill/>
          </a:ln>
        </c:spPr>
        <c:crossAx val="-213858311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592573322812"/>
          <c:y val="0.140382971932387"/>
          <c:w val="0.722584980048844"/>
          <c:h val="0.666765920375497"/>
        </c:manualLayout>
      </c:layout>
      <c:lineChart>
        <c:grouping val="standard"/>
        <c:varyColors val="0"/>
        <c:ser>
          <c:idx val="0"/>
          <c:order val="0"/>
          <c:tx>
            <c:strRef>
              <c:f>Sheet1!$B$1</c:f>
              <c:strCache>
                <c:ptCount val="1"/>
                <c:pt idx="0">
                  <c:v>MSCI All Country World Index (gross div.)</c:v>
                </c:pt>
              </c:strCache>
            </c:strRef>
          </c:tx>
          <c:spPr>
            <a:ln w="28575">
              <a:solidFill>
                <a:schemeClr val="bg1">
                  <a:lumMod val="65000"/>
                </a:schemeClr>
              </a:solidFill>
            </a:ln>
          </c:spPr>
          <c:marker>
            <c:symbol val="none"/>
          </c:marker>
          <c:cat>
            <c:numRef>
              <c:f>Sheet1!$A$2:$A$206</c:f>
              <c:numCache>
                <c:formatCode>mmm\ dd\,\ yyyy</c:formatCode>
                <c:ptCount val="205"/>
                <c:pt idx="0">
                  <c:v>36891.0</c:v>
                </c:pt>
                <c:pt idx="1">
                  <c:v>36922.0</c:v>
                </c:pt>
                <c:pt idx="2">
                  <c:v>36950.0</c:v>
                </c:pt>
                <c:pt idx="3">
                  <c:v>36981.0</c:v>
                </c:pt>
                <c:pt idx="4">
                  <c:v>37011.0</c:v>
                </c:pt>
                <c:pt idx="5">
                  <c:v>37042.0</c:v>
                </c:pt>
                <c:pt idx="6">
                  <c:v>37072.0</c:v>
                </c:pt>
                <c:pt idx="7">
                  <c:v>37103.0</c:v>
                </c:pt>
                <c:pt idx="8">
                  <c:v>37134.0</c:v>
                </c:pt>
                <c:pt idx="9">
                  <c:v>37164.0</c:v>
                </c:pt>
                <c:pt idx="10">
                  <c:v>37195.0</c:v>
                </c:pt>
                <c:pt idx="11">
                  <c:v>37225.0</c:v>
                </c:pt>
                <c:pt idx="12">
                  <c:v>37256.0</c:v>
                </c:pt>
                <c:pt idx="13">
                  <c:v>37287.0</c:v>
                </c:pt>
                <c:pt idx="14">
                  <c:v>37315.0</c:v>
                </c:pt>
                <c:pt idx="15">
                  <c:v>37346.0</c:v>
                </c:pt>
                <c:pt idx="16">
                  <c:v>37376.0</c:v>
                </c:pt>
                <c:pt idx="17">
                  <c:v>37407.0</c:v>
                </c:pt>
                <c:pt idx="18">
                  <c:v>37437.0</c:v>
                </c:pt>
                <c:pt idx="19">
                  <c:v>37468.0</c:v>
                </c:pt>
                <c:pt idx="20">
                  <c:v>37499.0</c:v>
                </c:pt>
                <c:pt idx="21">
                  <c:v>37529.0</c:v>
                </c:pt>
                <c:pt idx="22">
                  <c:v>37560.0</c:v>
                </c:pt>
                <c:pt idx="23">
                  <c:v>37590.0</c:v>
                </c:pt>
                <c:pt idx="24">
                  <c:v>37621.0</c:v>
                </c:pt>
                <c:pt idx="25">
                  <c:v>37652.0</c:v>
                </c:pt>
                <c:pt idx="26">
                  <c:v>37680.0</c:v>
                </c:pt>
                <c:pt idx="27">
                  <c:v>37711.0</c:v>
                </c:pt>
                <c:pt idx="28">
                  <c:v>37741.0</c:v>
                </c:pt>
                <c:pt idx="29">
                  <c:v>37772.0</c:v>
                </c:pt>
                <c:pt idx="30">
                  <c:v>37802.0</c:v>
                </c:pt>
                <c:pt idx="31">
                  <c:v>37833.0</c:v>
                </c:pt>
                <c:pt idx="32">
                  <c:v>37864.0</c:v>
                </c:pt>
                <c:pt idx="33">
                  <c:v>37894.0</c:v>
                </c:pt>
                <c:pt idx="34">
                  <c:v>37925.0</c:v>
                </c:pt>
                <c:pt idx="35">
                  <c:v>37955.0</c:v>
                </c:pt>
                <c:pt idx="36">
                  <c:v>37986.0</c:v>
                </c:pt>
                <c:pt idx="37">
                  <c:v>38017.0</c:v>
                </c:pt>
                <c:pt idx="38">
                  <c:v>38046.0</c:v>
                </c:pt>
                <c:pt idx="39">
                  <c:v>38077.0</c:v>
                </c:pt>
                <c:pt idx="40">
                  <c:v>38107.0</c:v>
                </c:pt>
                <c:pt idx="41">
                  <c:v>38138.0</c:v>
                </c:pt>
                <c:pt idx="42">
                  <c:v>38168.0</c:v>
                </c:pt>
                <c:pt idx="43">
                  <c:v>38199.0</c:v>
                </c:pt>
                <c:pt idx="44">
                  <c:v>38230.0</c:v>
                </c:pt>
                <c:pt idx="45">
                  <c:v>38260.0</c:v>
                </c:pt>
                <c:pt idx="46">
                  <c:v>38291.0</c:v>
                </c:pt>
                <c:pt idx="47">
                  <c:v>38321.0</c:v>
                </c:pt>
                <c:pt idx="48">
                  <c:v>38352.0</c:v>
                </c:pt>
                <c:pt idx="49">
                  <c:v>38383.0</c:v>
                </c:pt>
                <c:pt idx="50">
                  <c:v>38411.0</c:v>
                </c:pt>
                <c:pt idx="51">
                  <c:v>38442.0</c:v>
                </c:pt>
                <c:pt idx="52">
                  <c:v>38472.0</c:v>
                </c:pt>
                <c:pt idx="53">
                  <c:v>38503.0</c:v>
                </c:pt>
                <c:pt idx="54">
                  <c:v>38533.0</c:v>
                </c:pt>
                <c:pt idx="55">
                  <c:v>38564.0</c:v>
                </c:pt>
                <c:pt idx="56">
                  <c:v>38595.0</c:v>
                </c:pt>
                <c:pt idx="57">
                  <c:v>38625.0</c:v>
                </c:pt>
                <c:pt idx="58">
                  <c:v>38656.0</c:v>
                </c:pt>
                <c:pt idx="59">
                  <c:v>38686.0</c:v>
                </c:pt>
                <c:pt idx="60">
                  <c:v>38717.0</c:v>
                </c:pt>
                <c:pt idx="61">
                  <c:v>38748.0</c:v>
                </c:pt>
                <c:pt idx="62">
                  <c:v>38776.0</c:v>
                </c:pt>
                <c:pt idx="63">
                  <c:v>38807.0</c:v>
                </c:pt>
                <c:pt idx="64">
                  <c:v>38837.0</c:v>
                </c:pt>
                <c:pt idx="65">
                  <c:v>38868.0</c:v>
                </c:pt>
                <c:pt idx="66">
                  <c:v>38898.0</c:v>
                </c:pt>
                <c:pt idx="67">
                  <c:v>38929.0</c:v>
                </c:pt>
                <c:pt idx="68">
                  <c:v>38960.0</c:v>
                </c:pt>
                <c:pt idx="69">
                  <c:v>38990.0</c:v>
                </c:pt>
                <c:pt idx="70">
                  <c:v>39021.0</c:v>
                </c:pt>
                <c:pt idx="71">
                  <c:v>39051.0</c:v>
                </c:pt>
                <c:pt idx="72">
                  <c:v>39082.0</c:v>
                </c:pt>
                <c:pt idx="73">
                  <c:v>39113.0</c:v>
                </c:pt>
                <c:pt idx="74">
                  <c:v>39141.0</c:v>
                </c:pt>
                <c:pt idx="75">
                  <c:v>39172.0</c:v>
                </c:pt>
                <c:pt idx="76">
                  <c:v>39202.0</c:v>
                </c:pt>
                <c:pt idx="77">
                  <c:v>39233.0</c:v>
                </c:pt>
                <c:pt idx="78">
                  <c:v>39263.0</c:v>
                </c:pt>
                <c:pt idx="79">
                  <c:v>39294.0</c:v>
                </c:pt>
                <c:pt idx="80">
                  <c:v>39325.0</c:v>
                </c:pt>
                <c:pt idx="81">
                  <c:v>39355.0</c:v>
                </c:pt>
                <c:pt idx="82">
                  <c:v>39386.0</c:v>
                </c:pt>
                <c:pt idx="83">
                  <c:v>39416.0</c:v>
                </c:pt>
                <c:pt idx="84">
                  <c:v>39447.0</c:v>
                </c:pt>
                <c:pt idx="85">
                  <c:v>39478.0</c:v>
                </c:pt>
                <c:pt idx="86">
                  <c:v>39507.0</c:v>
                </c:pt>
                <c:pt idx="87">
                  <c:v>39538.0</c:v>
                </c:pt>
                <c:pt idx="88">
                  <c:v>39568.0</c:v>
                </c:pt>
                <c:pt idx="89">
                  <c:v>39599.0</c:v>
                </c:pt>
                <c:pt idx="90">
                  <c:v>39629.0</c:v>
                </c:pt>
                <c:pt idx="91">
                  <c:v>39660.0</c:v>
                </c:pt>
                <c:pt idx="92">
                  <c:v>39691.0</c:v>
                </c:pt>
                <c:pt idx="93">
                  <c:v>39721.0</c:v>
                </c:pt>
                <c:pt idx="94">
                  <c:v>39752.0</c:v>
                </c:pt>
                <c:pt idx="95">
                  <c:v>39782.0</c:v>
                </c:pt>
                <c:pt idx="96">
                  <c:v>39813.0</c:v>
                </c:pt>
                <c:pt idx="97">
                  <c:v>39844.0</c:v>
                </c:pt>
                <c:pt idx="98">
                  <c:v>39872.0</c:v>
                </c:pt>
                <c:pt idx="99">
                  <c:v>39903.0</c:v>
                </c:pt>
                <c:pt idx="100">
                  <c:v>39933.0</c:v>
                </c:pt>
                <c:pt idx="101">
                  <c:v>39964.0</c:v>
                </c:pt>
                <c:pt idx="102">
                  <c:v>39994.0</c:v>
                </c:pt>
                <c:pt idx="103">
                  <c:v>40025.0</c:v>
                </c:pt>
                <c:pt idx="104">
                  <c:v>40056.0</c:v>
                </c:pt>
                <c:pt idx="105">
                  <c:v>40086.0</c:v>
                </c:pt>
                <c:pt idx="106">
                  <c:v>40117.0</c:v>
                </c:pt>
                <c:pt idx="107">
                  <c:v>40147.0</c:v>
                </c:pt>
                <c:pt idx="108">
                  <c:v>40178.0</c:v>
                </c:pt>
                <c:pt idx="109">
                  <c:v>40209.0</c:v>
                </c:pt>
                <c:pt idx="110">
                  <c:v>40237.0</c:v>
                </c:pt>
                <c:pt idx="111">
                  <c:v>40268.0</c:v>
                </c:pt>
                <c:pt idx="112">
                  <c:v>40298.0</c:v>
                </c:pt>
                <c:pt idx="113">
                  <c:v>40329.0</c:v>
                </c:pt>
                <c:pt idx="114">
                  <c:v>40359.0</c:v>
                </c:pt>
                <c:pt idx="115">
                  <c:v>40390.0</c:v>
                </c:pt>
                <c:pt idx="116">
                  <c:v>40421.0</c:v>
                </c:pt>
                <c:pt idx="117">
                  <c:v>40451.0</c:v>
                </c:pt>
                <c:pt idx="118">
                  <c:v>40482.0</c:v>
                </c:pt>
                <c:pt idx="119">
                  <c:v>40512.0</c:v>
                </c:pt>
                <c:pt idx="120">
                  <c:v>40543.0</c:v>
                </c:pt>
                <c:pt idx="121">
                  <c:v>40574.0</c:v>
                </c:pt>
                <c:pt idx="122">
                  <c:v>40602.0</c:v>
                </c:pt>
                <c:pt idx="123">
                  <c:v>40633.0</c:v>
                </c:pt>
                <c:pt idx="124">
                  <c:v>40663.0</c:v>
                </c:pt>
                <c:pt idx="125">
                  <c:v>40694.0</c:v>
                </c:pt>
                <c:pt idx="126">
                  <c:v>40724.0</c:v>
                </c:pt>
                <c:pt idx="127">
                  <c:v>40755.0</c:v>
                </c:pt>
                <c:pt idx="128">
                  <c:v>40786.0</c:v>
                </c:pt>
                <c:pt idx="129">
                  <c:v>40816.0</c:v>
                </c:pt>
                <c:pt idx="130">
                  <c:v>40847.0</c:v>
                </c:pt>
                <c:pt idx="131">
                  <c:v>40877.0</c:v>
                </c:pt>
                <c:pt idx="132">
                  <c:v>40908.0</c:v>
                </c:pt>
                <c:pt idx="133">
                  <c:v>40939.0</c:v>
                </c:pt>
                <c:pt idx="134">
                  <c:v>40968.0</c:v>
                </c:pt>
                <c:pt idx="135">
                  <c:v>40999.0</c:v>
                </c:pt>
                <c:pt idx="136">
                  <c:v>41029.0</c:v>
                </c:pt>
                <c:pt idx="137">
                  <c:v>41060.0</c:v>
                </c:pt>
                <c:pt idx="138">
                  <c:v>41090.0</c:v>
                </c:pt>
                <c:pt idx="139">
                  <c:v>41121.0</c:v>
                </c:pt>
                <c:pt idx="140">
                  <c:v>41152.0</c:v>
                </c:pt>
                <c:pt idx="141">
                  <c:v>41182.0</c:v>
                </c:pt>
                <c:pt idx="142">
                  <c:v>41213.0</c:v>
                </c:pt>
                <c:pt idx="143">
                  <c:v>41243.0</c:v>
                </c:pt>
                <c:pt idx="144">
                  <c:v>41274.0</c:v>
                </c:pt>
                <c:pt idx="145">
                  <c:v>41305.0</c:v>
                </c:pt>
                <c:pt idx="146">
                  <c:v>41333.0</c:v>
                </c:pt>
                <c:pt idx="147">
                  <c:v>41364.0</c:v>
                </c:pt>
                <c:pt idx="148">
                  <c:v>41394.0</c:v>
                </c:pt>
                <c:pt idx="149">
                  <c:v>41425.0</c:v>
                </c:pt>
                <c:pt idx="150">
                  <c:v>41455.0</c:v>
                </c:pt>
                <c:pt idx="151">
                  <c:v>41486.0</c:v>
                </c:pt>
                <c:pt idx="152">
                  <c:v>41517.0</c:v>
                </c:pt>
                <c:pt idx="153">
                  <c:v>41547.0</c:v>
                </c:pt>
                <c:pt idx="154">
                  <c:v>41578.0</c:v>
                </c:pt>
                <c:pt idx="155">
                  <c:v>41608.0</c:v>
                </c:pt>
                <c:pt idx="156">
                  <c:v>41639.0</c:v>
                </c:pt>
                <c:pt idx="157">
                  <c:v>41670.0</c:v>
                </c:pt>
                <c:pt idx="158">
                  <c:v>41698.0</c:v>
                </c:pt>
                <c:pt idx="159">
                  <c:v>41729.0</c:v>
                </c:pt>
                <c:pt idx="160">
                  <c:v>41759.0</c:v>
                </c:pt>
                <c:pt idx="161">
                  <c:v>41790.0</c:v>
                </c:pt>
                <c:pt idx="162">
                  <c:v>41820.0</c:v>
                </c:pt>
                <c:pt idx="163">
                  <c:v>41851.0</c:v>
                </c:pt>
                <c:pt idx="164">
                  <c:v>41882.0</c:v>
                </c:pt>
                <c:pt idx="165">
                  <c:v>41912.0</c:v>
                </c:pt>
                <c:pt idx="166">
                  <c:v>41943.0</c:v>
                </c:pt>
                <c:pt idx="167">
                  <c:v>41973.0</c:v>
                </c:pt>
                <c:pt idx="168">
                  <c:v>42004.0</c:v>
                </c:pt>
                <c:pt idx="169">
                  <c:v>42035.0</c:v>
                </c:pt>
                <c:pt idx="170">
                  <c:v>42063.0</c:v>
                </c:pt>
                <c:pt idx="171">
                  <c:v>42094.0</c:v>
                </c:pt>
                <c:pt idx="172">
                  <c:v>42124.0</c:v>
                </c:pt>
                <c:pt idx="173">
                  <c:v>42155.0</c:v>
                </c:pt>
                <c:pt idx="174">
                  <c:v>42185.0</c:v>
                </c:pt>
                <c:pt idx="175">
                  <c:v>42216.0</c:v>
                </c:pt>
                <c:pt idx="176">
                  <c:v>42247.0</c:v>
                </c:pt>
                <c:pt idx="177">
                  <c:v>42277.0</c:v>
                </c:pt>
                <c:pt idx="178">
                  <c:v>42308.0</c:v>
                </c:pt>
                <c:pt idx="179">
                  <c:v>42338.0</c:v>
                </c:pt>
                <c:pt idx="180">
                  <c:v>42369.0</c:v>
                </c:pt>
                <c:pt idx="181">
                  <c:v>42400.0</c:v>
                </c:pt>
                <c:pt idx="182">
                  <c:v>42429.0</c:v>
                </c:pt>
                <c:pt idx="183">
                  <c:v>42460.0</c:v>
                </c:pt>
                <c:pt idx="184">
                  <c:v>42490.0</c:v>
                </c:pt>
                <c:pt idx="185">
                  <c:v>42521.0</c:v>
                </c:pt>
                <c:pt idx="186">
                  <c:v>42551.0</c:v>
                </c:pt>
                <c:pt idx="187">
                  <c:v>42582.0</c:v>
                </c:pt>
                <c:pt idx="188">
                  <c:v>42613.0</c:v>
                </c:pt>
                <c:pt idx="189">
                  <c:v>42643.0</c:v>
                </c:pt>
                <c:pt idx="190">
                  <c:v>42674.0</c:v>
                </c:pt>
                <c:pt idx="191">
                  <c:v>42704.0</c:v>
                </c:pt>
                <c:pt idx="192">
                  <c:v>42735.0</c:v>
                </c:pt>
                <c:pt idx="193">
                  <c:v>42766.0</c:v>
                </c:pt>
                <c:pt idx="194">
                  <c:v>42794.0</c:v>
                </c:pt>
                <c:pt idx="195">
                  <c:v>42825.0</c:v>
                </c:pt>
                <c:pt idx="196">
                  <c:v>42855.0</c:v>
                </c:pt>
                <c:pt idx="197">
                  <c:v>42886.0</c:v>
                </c:pt>
                <c:pt idx="198">
                  <c:v>42916.0</c:v>
                </c:pt>
                <c:pt idx="199">
                  <c:v>42947.0</c:v>
                </c:pt>
                <c:pt idx="200">
                  <c:v>42978.0</c:v>
                </c:pt>
                <c:pt idx="201">
                  <c:v>43008.0</c:v>
                </c:pt>
                <c:pt idx="202">
                  <c:v>43039.0</c:v>
                </c:pt>
                <c:pt idx="203">
                  <c:v>43069.0</c:v>
                </c:pt>
                <c:pt idx="204">
                  <c:v>43100.0</c:v>
                </c:pt>
              </c:numCache>
            </c:numRef>
          </c:cat>
          <c:val>
            <c:numRef>
              <c:f>Sheet1!$B$2:$B$206</c:f>
              <c:numCache>
                <c:formatCode>#,##0.000</c:formatCode>
                <c:ptCount val="205"/>
                <c:pt idx="0">
                  <c:v>100.0</c:v>
                </c:pt>
                <c:pt idx="1">
                  <c:v>102.514</c:v>
                </c:pt>
                <c:pt idx="2">
                  <c:v>93.869</c:v>
                </c:pt>
                <c:pt idx="3">
                  <c:v>87.516</c:v>
                </c:pt>
                <c:pt idx="4">
                  <c:v>93.85299999999998</c:v>
                </c:pt>
                <c:pt idx="5">
                  <c:v>92.75</c:v>
                </c:pt>
                <c:pt idx="6">
                  <c:v>89.882</c:v>
                </c:pt>
                <c:pt idx="7">
                  <c:v>88.447</c:v>
                </c:pt>
                <c:pt idx="8">
                  <c:v>84.35199999999998</c:v>
                </c:pt>
                <c:pt idx="9">
                  <c:v>76.62499999999998</c:v>
                </c:pt>
                <c:pt idx="10">
                  <c:v>78.242</c:v>
                </c:pt>
                <c:pt idx="11">
                  <c:v>83.031</c:v>
                </c:pt>
                <c:pt idx="12">
                  <c:v>83.791</c:v>
                </c:pt>
                <c:pt idx="13">
                  <c:v>81.478</c:v>
                </c:pt>
                <c:pt idx="14">
                  <c:v>80.85499999999998</c:v>
                </c:pt>
                <c:pt idx="15">
                  <c:v>84.477</c:v>
                </c:pt>
                <c:pt idx="16">
                  <c:v>81.77</c:v>
                </c:pt>
                <c:pt idx="17">
                  <c:v>81.833</c:v>
                </c:pt>
                <c:pt idx="18">
                  <c:v>76.80899999999998</c:v>
                </c:pt>
                <c:pt idx="19">
                  <c:v>70.351</c:v>
                </c:pt>
                <c:pt idx="20">
                  <c:v>70.507</c:v>
                </c:pt>
                <c:pt idx="21">
                  <c:v>62.75</c:v>
                </c:pt>
                <c:pt idx="22">
                  <c:v>67.35299999999998</c:v>
                </c:pt>
                <c:pt idx="23">
                  <c:v>71.013</c:v>
                </c:pt>
                <c:pt idx="24">
                  <c:v>67.60499999999998</c:v>
                </c:pt>
                <c:pt idx="25">
                  <c:v>65.615</c:v>
                </c:pt>
                <c:pt idx="26">
                  <c:v>64.438</c:v>
                </c:pt>
                <c:pt idx="27">
                  <c:v>64.16</c:v>
                </c:pt>
                <c:pt idx="28">
                  <c:v>69.847</c:v>
                </c:pt>
                <c:pt idx="29">
                  <c:v>73.863</c:v>
                </c:pt>
                <c:pt idx="30">
                  <c:v>75.246</c:v>
                </c:pt>
                <c:pt idx="31">
                  <c:v>76.892</c:v>
                </c:pt>
                <c:pt idx="32">
                  <c:v>78.69</c:v>
                </c:pt>
                <c:pt idx="33">
                  <c:v>79.168</c:v>
                </c:pt>
                <c:pt idx="34">
                  <c:v>83.948</c:v>
                </c:pt>
                <c:pt idx="35">
                  <c:v>85.20500000000001</c:v>
                </c:pt>
                <c:pt idx="36">
                  <c:v>90.582</c:v>
                </c:pt>
                <c:pt idx="37">
                  <c:v>92.112</c:v>
                </c:pt>
                <c:pt idx="38">
                  <c:v>93.77899999999998</c:v>
                </c:pt>
                <c:pt idx="39">
                  <c:v>93.243</c:v>
                </c:pt>
                <c:pt idx="40">
                  <c:v>91.05299999999998</c:v>
                </c:pt>
                <c:pt idx="41">
                  <c:v>91.76</c:v>
                </c:pt>
                <c:pt idx="42">
                  <c:v>93.57599999999998</c:v>
                </c:pt>
                <c:pt idx="43">
                  <c:v>90.581</c:v>
                </c:pt>
                <c:pt idx="44">
                  <c:v>91.13299999999998</c:v>
                </c:pt>
                <c:pt idx="45">
                  <c:v>93.025</c:v>
                </c:pt>
                <c:pt idx="46">
                  <c:v>95.299</c:v>
                </c:pt>
                <c:pt idx="47">
                  <c:v>100.493</c:v>
                </c:pt>
                <c:pt idx="48">
                  <c:v>104.381</c:v>
                </c:pt>
                <c:pt idx="49">
                  <c:v>102.167</c:v>
                </c:pt>
                <c:pt idx="50">
                  <c:v>105.707</c:v>
                </c:pt>
                <c:pt idx="51">
                  <c:v>103.378</c:v>
                </c:pt>
                <c:pt idx="52">
                  <c:v>101.097</c:v>
                </c:pt>
                <c:pt idx="53">
                  <c:v>102.985</c:v>
                </c:pt>
                <c:pt idx="54">
                  <c:v>104.026</c:v>
                </c:pt>
                <c:pt idx="55">
                  <c:v>107.873</c:v>
                </c:pt>
                <c:pt idx="56">
                  <c:v>108.692</c:v>
                </c:pt>
                <c:pt idx="57">
                  <c:v>111.963</c:v>
                </c:pt>
                <c:pt idx="58">
                  <c:v>108.947</c:v>
                </c:pt>
                <c:pt idx="59">
                  <c:v>112.914</c:v>
                </c:pt>
                <c:pt idx="60">
                  <c:v>115.691</c:v>
                </c:pt>
                <c:pt idx="61">
                  <c:v>121.386</c:v>
                </c:pt>
                <c:pt idx="62">
                  <c:v>121.208</c:v>
                </c:pt>
                <c:pt idx="63">
                  <c:v>123.757</c:v>
                </c:pt>
                <c:pt idx="64">
                  <c:v>127.876</c:v>
                </c:pt>
                <c:pt idx="65">
                  <c:v>122.835</c:v>
                </c:pt>
                <c:pt idx="66">
                  <c:v>122.782</c:v>
                </c:pt>
                <c:pt idx="67">
                  <c:v>123.62</c:v>
                </c:pt>
                <c:pt idx="68">
                  <c:v>126.825</c:v>
                </c:pt>
                <c:pt idx="69">
                  <c:v>128.303</c:v>
                </c:pt>
                <c:pt idx="70">
                  <c:v>133.115</c:v>
                </c:pt>
                <c:pt idx="71">
                  <c:v>136.879</c:v>
                </c:pt>
                <c:pt idx="72">
                  <c:v>139.933</c:v>
                </c:pt>
                <c:pt idx="73">
                  <c:v>141.325</c:v>
                </c:pt>
                <c:pt idx="74">
                  <c:v>140.581</c:v>
                </c:pt>
                <c:pt idx="75">
                  <c:v>143.402</c:v>
                </c:pt>
                <c:pt idx="76">
                  <c:v>149.753</c:v>
                </c:pt>
                <c:pt idx="77">
                  <c:v>154.219</c:v>
                </c:pt>
                <c:pt idx="78">
                  <c:v>153.765</c:v>
                </c:pt>
                <c:pt idx="79">
                  <c:v>151.417</c:v>
                </c:pt>
                <c:pt idx="80">
                  <c:v>150.998</c:v>
                </c:pt>
                <c:pt idx="81">
                  <c:v>159.104</c:v>
                </c:pt>
                <c:pt idx="82">
                  <c:v>165.311</c:v>
                </c:pt>
                <c:pt idx="83">
                  <c:v>158.002</c:v>
                </c:pt>
                <c:pt idx="84">
                  <c:v>156.253</c:v>
                </c:pt>
                <c:pt idx="85">
                  <c:v>143.455</c:v>
                </c:pt>
                <c:pt idx="86">
                  <c:v>143.86</c:v>
                </c:pt>
                <c:pt idx="87">
                  <c:v>141.75</c:v>
                </c:pt>
                <c:pt idx="88">
                  <c:v>149.657</c:v>
                </c:pt>
                <c:pt idx="89">
                  <c:v>151.997</c:v>
                </c:pt>
                <c:pt idx="90">
                  <c:v>139.516</c:v>
                </c:pt>
                <c:pt idx="91">
                  <c:v>135.893</c:v>
                </c:pt>
                <c:pt idx="92">
                  <c:v>132.964</c:v>
                </c:pt>
                <c:pt idx="93">
                  <c:v>116.346</c:v>
                </c:pt>
                <c:pt idx="94">
                  <c:v>93.292</c:v>
                </c:pt>
                <c:pt idx="95">
                  <c:v>87.16299999999998</c:v>
                </c:pt>
                <c:pt idx="96">
                  <c:v>90.32199999999998</c:v>
                </c:pt>
                <c:pt idx="97">
                  <c:v>82.60599999999998</c:v>
                </c:pt>
                <c:pt idx="98">
                  <c:v>74.517</c:v>
                </c:pt>
                <c:pt idx="99">
                  <c:v>80.65499999999998</c:v>
                </c:pt>
                <c:pt idx="100">
                  <c:v>90.17599999999999</c:v>
                </c:pt>
                <c:pt idx="101">
                  <c:v>99.161</c:v>
                </c:pt>
                <c:pt idx="102">
                  <c:v>98.60499999999998</c:v>
                </c:pt>
                <c:pt idx="103">
                  <c:v>107.285</c:v>
                </c:pt>
                <c:pt idx="104">
                  <c:v>111.122</c:v>
                </c:pt>
                <c:pt idx="105">
                  <c:v>116.22</c:v>
                </c:pt>
                <c:pt idx="106">
                  <c:v>114.424</c:v>
                </c:pt>
                <c:pt idx="107">
                  <c:v>119.13</c:v>
                </c:pt>
                <c:pt idx="108">
                  <c:v>121.597</c:v>
                </c:pt>
                <c:pt idx="109">
                  <c:v>116.342</c:v>
                </c:pt>
                <c:pt idx="110">
                  <c:v>117.824</c:v>
                </c:pt>
                <c:pt idx="111">
                  <c:v>125.404</c:v>
                </c:pt>
                <c:pt idx="112">
                  <c:v>125.615</c:v>
                </c:pt>
                <c:pt idx="113">
                  <c:v>113.706</c:v>
                </c:pt>
                <c:pt idx="114">
                  <c:v>110.203</c:v>
                </c:pt>
                <c:pt idx="115">
                  <c:v>119.17</c:v>
                </c:pt>
                <c:pt idx="116">
                  <c:v>115.004</c:v>
                </c:pt>
                <c:pt idx="117">
                  <c:v>126.006</c:v>
                </c:pt>
                <c:pt idx="118">
                  <c:v>130.56</c:v>
                </c:pt>
                <c:pt idx="119">
                  <c:v>127.655</c:v>
                </c:pt>
                <c:pt idx="120">
                  <c:v>137.003</c:v>
                </c:pt>
                <c:pt idx="121">
                  <c:v>139.153</c:v>
                </c:pt>
                <c:pt idx="122">
                  <c:v>143.205</c:v>
                </c:pt>
                <c:pt idx="123">
                  <c:v>143.062</c:v>
                </c:pt>
                <c:pt idx="124">
                  <c:v>148.915</c:v>
                </c:pt>
                <c:pt idx="125">
                  <c:v>145.714</c:v>
                </c:pt>
                <c:pt idx="126">
                  <c:v>143.418</c:v>
                </c:pt>
                <c:pt idx="127">
                  <c:v>141.083</c:v>
                </c:pt>
                <c:pt idx="128">
                  <c:v>130.777</c:v>
                </c:pt>
                <c:pt idx="129">
                  <c:v>118.43</c:v>
                </c:pt>
                <c:pt idx="130">
                  <c:v>131.12</c:v>
                </c:pt>
                <c:pt idx="131">
                  <c:v>127.194</c:v>
                </c:pt>
                <c:pt idx="132">
                  <c:v>126.937</c:v>
                </c:pt>
                <c:pt idx="133">
                  <c:v>134.318</c:v>
                </c:pt>
                <c:pt idx="134">
                  <c:v>141.076</c:v>
                </c:pt>
                <c:pt idx="135">
                  <c:v>142.013</c:v>
                </c:pt>
                <c:pt idx="136">
                  <c:v>140.389</c:v>
                </c:pt>
                <c:pt idx="137">
                  <c:v>127.802</c:v>
                </c:pt>
                <c:pt idx="138">
                  <c:v>134.114</c:v>
                </c:pt>
                <c:pt idx="139">
                  <c:v>135.95</c:v>
                </c:pt>
                <c:pt idx="140">
                  <c:v>138.906</c:v>
                </c:pt>
                <c:pt idx="141">
                  <c:v>143.281</c:v>
                </c:pt>
                <c:pt idx="142">
                  <c:v>142.326</c:v>
                </c:pt>
                <c:pt idx="143">
                  <c:v>144.146</c:v>
                </c:pt>
                <c:pt idx="144">
                  <c:v>147.411</c:v>
                </c:pt>
                <c:pt idx="145">
                  <c:v>154.202</c:v>
                </c:pt>
                <c:pt idx="146">
                  <c:v>154.178</c:v>
                </c:pt>
                <c:pt idx="147">
                  <c:v>156.997</c:v>
                </c:pt>
                <c:pt idx="148">
                  <c:v>161.482</c:v>
                </c:pt>
                <c:pt idx="149">
                  <c:v>161.039</c:v>
                </c:pt>
                <c:pt idx="150">
                  <c:v>156.332</c:v>
                </c:pt>
                <c:pt idx="151">
                  <c:v>163.816</c:v>
                </c:pt>
                <c:pt idx="152">
                  <c:v>160.403</c:v>
                </c:pt>
                <c:pt idx="153">
                  <c:v>168.688</c:v>
                </c:pt>
                <c:pt idx="154">
                  <c:v>175.468</c:v>
                </c:pt>
                <c:pt idx="155">
                  <c:v>177.953</c:v>
                </c:pt>
                <c:pt idx="156">
                  <c:v>181.023</c:v>
                </c:pt>
                <c:pt idx="157">
                  <c:v>173.782</c:v>
                </c:pt>
                <c:pt idx="158">
                  <c:v>182.178</c:v>
                </c:pt>
                <c:pt idx="159">
                  <c:v>182.987</c:v>
                </c:pt>
                <c:pt idx="160">
                  <c:v>184.729</c:v>
                </c:pt>
                <c:pt idx="161">
                  <c:v>188.658</c:v>
                </c:pt>
                <c:pt idx="162">
                  <c:v>192.21</c:v>
                </c:pt>
                <c:pt idx="163">
                  <c:v>189.879</c:v>
                </c:pt>
                <c:pt idx="164">
                  <c:v>194.073</c:v>
                </c:pt>
                <c:pt idx="165">
                  <c:v>187.78</c:v>
                </c:pt>
                <c:pt idx="166">
                  <c:v>189.102</c:v>
                </c:pt>
                <c:pt idx="167">
                  <c:v>192.266</c:v>
                </c:pt>
                <c:pt idx="168">
                  <c:v>188.555</c:v>
                </c:pt>
                <c:pt idx="169">
                  <c:v>185.607</c:v>
                </c:pt>
                <c:pt idx="170">
                  <c:v>195.941</c:v>
                </c:pt>
                <c:pt idx="171">
                  <c:v>192.904</c:v>
                </c:pt>
                <c:pt idx="172">
                  <c:v>198.501</c:v>
                </c:pt>
                <c:pt idx="173">
                  <c:v>198.242</c:v>
                </c:pt>
                <c:pt idx="174">
                  <c:v>193.575</c:v>
                </c:pt>
                <c:pt idx="175">
                  <c:v>195.256</c:v>
                </c:pt>
                <c:pt idx="176">
                  <c:v>181.871</c:v>
                </c:pt>
                <c:pt idx="177">
                  <c:v>175.282</c:v>
                </c:pt>
                <c:pt idx="178">
                  <c:v>189.039</c:v>
                </c:pt>
                <c:pt idx="179">
                  <c:v>187.478</c:v>
                </c:pt>
                <c:pt idx="180">
                  <c:v>184.097</c:v>
                </c:pt>
                <c:pt idx="181" formatCode="General">
                  <c:v>172.994</c:v>
                </c:pt>
                <c:pt idx="182" formatCode="General">
                  <c:v>171.804</c:v>
                </c:pt>
                <c:pt idx="183" formatCode="General">
                  <c:v>184.536</c:v>
                </c:pt>
                <c:pt idx="184" formatCode="General">
                  <c:v>187.26</c:v>
                </c:pt>
                <c:pt idx="185" formatCode="General">
                  <c:v>187.496</c:v>
                </c:pt>
                <c:pt idx="186" formatCode="General">
                  <c:v>186.361</c:v>
                </c:pt>
                <c:pt idx="187" formatCode="#,##0.00">
                  <c:v>194.392</c:v>
                </c:pt>
                <c:pt idx="188" formatCode="#,##0.00">
                  <c:v>195.046</c:v>
                </c:pt>
                <c:pt idx="189" formatCode="#,##0.00">
                  <c:v>196.241</c:v>
                </c:pt>
                <c:pt idx="190" formatCode="#,##0.00">
                  <c:v>192.91</c:v>
                </c:pt>
                <c:pt idx="191" formatCode="#,##0.00">
                  <c:v>194.38</c:v>
                </c:pt>
                <c:pt idx="192" formatCode="#,##0.00">
                  <c:v>198.58</c:v>
                </c:pt>
                <c:pt idx="193" formatCode="#,##0.00">
                  <c:v>204.01</c:v>
                </c:pt>
                <c:pt idx="194" formatCode="#,##0.00">
                  <c:v>209.73</c:v>
                </c:pt>
                <c:pt idx="195" formatCode="#,##0.00">
                  <c:v>212.29</c:v>
                </c:pt>
                <c:pt idx="196" formatCode="#,##0.00">
                  <c:v>215.6</c:v>
                </c:pt>
                <c:pt idx="197" formatCode="#,##0.00">
                  <c:v>220.36</c:v>
                </c:pt>
                <c:pt idx="198" formatCode="#,##0.00">
                  <c:v>221.37</c:v>
                </c:pt>
                <c:pt idx="199" formatCode="#,##0.00">
                  <c:v>227.55</c:v>
                </c:pt>
                <c:pt idx="200" formatCode="#,##0.00">
                  <c:v>228.42</c:v>
                </c:pt>
                <c:pt idx="201" formatCode="#,##0.00">
                  <c:v>232.84</c:v>
                </c:pt>
                <c:pt idx="202" formatCode="#,##0.00">
                  <c:v>237.671315455365</c:v>
                </c:pt>
                <c:pt idx="203" formatCode="#,##0.00">
                  <c:v>242.272208948803</c:v>
                </c:pt>
                <c:pt idx="204" formatCode="#,##0.00">
                  <c:v>246.178052211624</c:v>
                </c:pt>
              </c:numCache>
            </c:numRef>
          </c:val>
          <c:smooth val="0"/>
          <c:extLst xmlns:c16r2="http://schemas.microsoft.com/office/drawing/2015/06/chart">
            <c:ext xmlns:c16="http://schemas.microsoft.com/office/drawing/2014/chart" uri="{C3380CC4-5D6E-409C-BE32-E72D297353CC}">
              <c16:uniqueId val="{00000000-D206-4378-9842-03F1E8A74F7B}"/>
            </c:ext>
          </c:extLst>
        </c:ser>
        <c:ser>
          <c:idx val="1"/>
          <c:order val="1"/>
          <c:tx>
            <c:strRef>
              <c:f>Sheet1!$C$1</c:f>
              <c:strCache>
                <c:ptCount val="1"/>
                <c:pt idx="0">
                  <c:v>Column1</c:v>
                </c:pt>
              </c:strCache>
            </c:strRef>
          </c:tx>
          <c:spPr>
            <a:ln w="28575">
              <a:solidFill>
                <a:schemeClr val="accent1"/>
              </a:solidFill>
            </a:ln>
          </c:spPr>
          <c:marker>
            <c:symbol val="none"/>
          </c:marker>
          <c:cat>
            <c:numRef>
              <c:f>Sheet1!$A$2:$A$206</c:f>
              <c:numCache>
                <c:formatCode>mmm\ dd\,\ yyyy</c:formatCode>
                <c:ptCount val="205"/>
                <c:pt idx="0">
                  <c:v>36891.0</c:v>
                </c:pt>
                <c:pt idx="1">
                  <c:v>36922.0</c:v>
                </c:pt>
                <c:pt idx="2">
                  <c:v>36950.0</c:v>
                </c:pt>
                <c:pt idx="3">
                  <c:v>36981.0</c:v>
                </c:pt>
                <c:pt idx="4">
                  <c:v>37011.0</c:v>
                </c:pt>
                <c:pt idx="5">
                  <c:v>37042.0</c:v>
                </c:pt>
                <c:pt idx="6">
                  <c:v>37072.0</c:v>
                </c:pt>
                <c:pt idx="7">
                  <c:v>37103.0</c:v>
                </c:pt>
                <c:pt idx="8">
                  <c:v>37134.0</c:v>
                </c:pt>
                <c:pt idx="9">
                  <c:v>37164.0</c:v>
                </c:pt>
                <c:pt idx="10">
                  <c:v>37195.0</c:v>
                </c:pt>
                <c:pt idx="11">
                  <c:v>37225.0</c:v>
                </c:pt>
                <c:pt idx="12">
                  <c:v>37256.0</c:v>
                </c:pt>
                <c:pt idx="13">
                  <c:v>37287.0</c:v>
                </c:pt>
                <c:pt idx="14">
                  <c:v>37315.0</c:v>
                </c:pt>
                <c:pt idx="15">
                  <c:v>37346.0</c:v>
                </c:pt>
                <c:pt idx="16">
                  <c:v>37376.0</c:v>
                </c:pt>
                <c:pt idx="17">
                  <c:v>37407.0</c:v>
                </c:pt>
                <c:pt idx="18">
                  <c:v>37437.0</c:v>
                </c:pt>
                <c:pt idx="19">
                  <c:v>37468.0</c:v>
                </c:pt>
                <c:pt idx="20">
                  <c:v>37499.0</c:v>
                </c:pt>
                <c:pt idx="21">
                  <c:v>37529.0</c:v>
                </c:pt>
                <c:pt idx="22">
                  <c:v>37560.0</c:v>
                </c:pt>
                <c:pt idx="23">
                  <c:v>37590.0</c:v>
                </c:pt>
                <c:pt idx="24">
                  <c:v>37621.0</c:v>
                </c:pt>
                <c:pt idx="25">
                  <c:v>37652.0</c:v>
                </c:pt>
                <c:pt idx="26">
                  <c:v>37680.0</c:v>
                </c:pt>
                <c:pt idx="27">
                  <c:v>37711.0</c:v>
                </c:pt>
                <c:pt idx="28">
                  <c:v>37741.0</c:v>
                </c:pt>
                <c:pt idx="29">
                  <c:v>37772.0</c:v>
                </c:pt>
                <c:pt idx="30">
                  <c:v>37802.0</c:v>
                </c:pt>
                <c:pt idx="31">
                  <c:v>37833.0</c:v>
                </c:pt>
                <c:pt idx="32">
                  <c:v>37864.0</c:v>
                </c:pt>
                <c:pt idx="33">
                  <c:v>37894.0</c:v>
                </c:pt>
                <c:pt idx="34">
                  <c:v>37925.0</c:v>
                </c:pt>
                <c:pt idx="35">
                  <c:v>37955.0</c:v>
                </c:pt>
                <c:pt idx="36">
                  <c:v>37986.0</c:v>
                </c:pt>
                <c:pt idx="37">
                  <c:v>38017.0</c:v>
                </c:pt>
                <c:pt idx="38">
                  <c:v>38046.0</c:v>
                </c:pt>
                <c:pt idx="39">
                  <c:v>38077.0</c:v>
                </c:pt>
                <c:pt idx="40">
                  <c:v>38107.0</c:v>
                </c:pt>
                <c:pt idx="41">
                  <c:v>38138.0</c:v>
                </c:pt>
                <c:pt idx="42">
                  <c:v>38168.0</c:v>
                </c:pt>
                <c:pt idx="43">
                  <c:v>38199.0</c:v>
                </c:pt>
                <c:pt idx="44">
                  <c:v>38230.0</c:v>
                </c:pt>
                <c:pt idx="45">
                  <c:v>38260.0</c:v>
                </c:pt>
                <c:pt idx="46">
                  <c:v>38291.0</c:v>
                </c:pt>
                <c:pt idx="47">
                  <c:v>38321.0</c:v>
                </c:pt>
                <c:pt idx="48">
                  <c:v>38352.0</c:v>
                </c:pt>
                <c:pt idx="49">
                  <c:v>38383.0</c:v>
                </c:pt>
                <c:pt idx="50">
                  <c:v>38411.0</c:v>
                </c:pt>
                <c:pt idx="51">
                  <c:v>38442.0</c:v>
                </c:pt>
                <c:pt idx="52">
                  <c:v>38472.0</c:v>
                </c:pt>
                <c:pt idx="53">
                  <c:v>38503.0</c:v>
                </c:pt>
                <c:pt idx="54">
                  <c:v>38533.0</c:v>
                </c:pt>
                <c:pt idx="55">
                  <c:v>38564.0</c:v>
                </c:pt>
                <c:pt idx="56">
                  <c:v>38595.0</c:v>
                </c:pt>
                <c:pt idx="57">
                  <c:v>38625.0</c:v>
                </c:pt>
                <c:pt idx="58">
                  <c:v>38656.0</c:v>
                </c:pt>
                <c:pt idx="59">
                  <c:v>38686.0</c:v>
                </c:pt>
                <c:pt idx="60">
                  <c:v>38717.0</c:v>
                </c:pt>
                <c:pt idx="61">
                  <c:v>38748.0</c:v>
                </c:pt>
                <c:pt idx="62">
                  <c:v>38776.0</c:v>
                </c:pt>
                <c:pt idx="63">
                  <c:v>38807.0</c:v>
                </c:pt>
                <c:pt idx="64">
                  <c:v>38837.0</c:v>
                </c:pt>
                <c:pt idx="65">
                  <c:v>38868.0</c:v>
                </c:pt>
                <c:pt idx="66">
                  <c:v>38898.0</c:v>
                </c:pt>
                <c:pt idx="67">
                  <c:v>38929.0</c:v>
                </c:pt>
                <c:pt idx="68">
                  <c:v>38960.0</c:v>
                </c:pt>
                <c:pt idx="69">
                  <c:v>38990.0</c:v>
                </c:pt>
                <c:pt idx="70">
                  <c:v>39021.0</c:v>
                </c:pt>
                <c:pt idx="71">
                  <c:v>39051.0</c:v>
                </c:pt>
                <c:pt idx="72">
                  <c:v>39082.0</c:v>
                </c:pt>
                <c:pt idx="73">
                  <c:v>39113.0</c:v>
                </c:pt>
                <c:pt idx="74">
                  <c:v>39141.0</c:v>
                </c:pt>
                <c:pt idx="75">
                  <c:v>39172.0</c:v>
                </c:pt>
                <c:pt idx="76">
                  <c:v>39202.0</c:v>
                </c:pt>
                <c:pt idx="77">
                  <c:v>39233.0</c:v>
                </c:pt>
                <c:pt idx="78">
                  <c:v>39263.0</c:v>
                </c:pt>
                <c:pt idx="79">
                  <c:v>39294.0</c:v>
                </c:pt>
                <c:pt idx="80">
                  <c:v>39325.0</c:v>
                </c:pt>
                <c:pt idx="81">
                  <c:v>39355.0</c:v>
                </c:pt>
                <c:pt idx="82">
                  <c:v>39386.0</c:v>
                </c:pt>
                <c:pt idx="83">
                  <c:v>39416.0</c:v>
                </c:pt>
                <c:pt idx="84">
                  <c:v>39447.0</c:v>
                </c:pt>
                <c:pt idx="85">
                  <c:v>39478.0</c:v>
                </c:pt>
                <c:pt idx="86">
                  <c:v>39507.0</c:v>
                </c:pt>
                <c:pt idx="87">
                  <c:v>39538.0</c:v>
                </c:pt>
                <c:pt idx="88">
                  <c:v>39568.0</c:v>
                </c:pt>
                <c:pt idx="89">
                  <c:v>39599.0</c:v>
                </c:pt>
                <c:pt idx="90">
                  <c:v>39629.0</c:v>
                </c:pt>
                <c:pt idx="91">
                  <c:v>39660.0</c:v>
                </c:pt>
                <c:pt idx="92">
                  <c:v>39691.0</c:v>
                </c:pt>
                <c:pt idx="93">
                  <c:v>39721.0</c:v>
                </c:pt>
                <c:pt idx="94">
                  <c:v>39752.0</c:v>
                </c:pt>
                <c:pt idx="95">
                  <c:v>39782.0</c:v>
                </c:pt>
                <c:pt idx="96">
                  <c:v>39813.0</c:v>
                </c:pt>
                <c:pt idx="97">
                  <c:v>39844.0</c:v>
                </c:pt>
                <c:pt idx="98">
                  <c:v>39872.0</c:v>
                </c:pt>
                <c:pt idx="99">
                  <c:v>39903.0</c:v>
                </c:pt>
                <c:pt idx="100">
                  <c:v>39933.0</c:v>
                </c:pt>
                <c:pt idx="101">
                  <c:v>39964.0</c:v>
                </c:pt>
                <c:pt idx="102">
                  <c:v>39994.0</c:v>
                </c:pt>
                <c:pt idx="103">
                  <c:v>40025.0</c:v>
                </c:pt>
                <c:pt idx="104">
                  <c:v>40056.0</c:v>
                </c:pt>
                <c:pt idx="105">
                  <c:v>40086.0</c:v>
                </c:pt>
                <c:pt idx="106">
                  <c:v>40117.0</c:v>
                </c:pt>
                <c:pt idx="107">
                  <c:v>40147.0</c:v>
                </c:pt>
                <c:pt idx="108">
                  <c:v>40178.0</c:v>
                </c:pt>
                <c:pt idx="109">
                  <c:v>40209.0</c:v>
                </c:pt>
                <c:pt idx="110">
                  <c:v>40237.0</c:v>
                </c:pt>
                <c:pt idx="111">
                  <c:v>40268.0</c:v>
                </c:pt>
                <c:pt idx="112">
                  <c:v>40298.0</c:v>
                </c:pt>
                <c:pt idx="113">
                  <c:v>40329.0</c:v>
                </c:pt>
                <c:pt idx="114">
                  <c:v>40359.0</c:v>
                </c:pt>
                <c:pt idx="115">
                  <c:v>40390.0</c:v>
                </c:pt>
                <c:pt idx="116">
                  <c:v>40421.0</c:v>
                </c:pt>
                <c:pt idx="117">
                  <c:v>40451.0</c:v>
                </c:pt>
                <c:pt idx="118">
                  <c:v>40482.0</c:v>
                </c:pt>
                <c:pt idx="119">
                  <c:v>40512.0</c:v>
                </c:pt>
                <c:pt idx="120">
                  <c:v>40543.0</c:v>
                </c:pt>
                <c:pt idx="121">
                  <c:v>40574.0</c:v>
                </c:pt>
                <c:pt idx="122">
                  <c:v>40602.0</c:v>
                </c:pt>
                <c:pt idx="123">
                  <c:v>40633.0</c:v>
                </c:pt>
                <c:pt idx="124">
                  <c:v>40663.0</c:v>
                </c:pt>
                <c:pt idx="125">
                  <c:v>40694.0</c:v>
                </c:pt>
                <c:pt idx="126">
                  <c:v>40724.0</c:v>
                </c:pt>
                <c:pt idx="127">
                  <c:v>40755.0</c:v>
                </c:pt>
                <c:pt idx="128">
                  <c:v>40786.0</c:v>
                </c:pt>
                <c:pt idx="129">
                  <c:v>40816.0</c:v>
                </c:pt>
                <c:pt idx="130">
                  <c:v>40847.0</c:v>
                </c:pt>
                <c:pt idx="131">
                  <c:v>40877.0</c:v>
                </c:pt>
                <c:pt idx="132">
                  <c:v>40908.0</c:v>
                </c:pt>
                <c:pt idx="133">
                  <c:v>40939.0</c:v>
                </c:pt>
                <c:pt idx="134">
                  <c:v>40968.0</c:v>
                </c:pt>
                <c:pt idx="135">
                  <c:v>40999.0</c:v>
                </c:pt>
                <c:pt idx="136">
                  <c:v>41029.0</c:v>
                </c:pt>
                <c:pt idx="137">
                  <c:v>41060.0</c:v>
                </c:pt>
                <c:pt idx="138">
                  <c:v>41090.0</c:v>
                </c:pt>
                <c:pt idx="139">
                  <c:v>41121.0</c:v>
                </c:pt>
                <c:pt idx="140">
                  <c:v>41152.0</c:v>
                </c:pt>
                <c:pt idx="141">
                  <c:v>41182.0</c:v>
                </c:pt>
                <c:pt idx="142">
                  <c:v>41213.0</c:v>
                </c:pt>
                <c:pt idx="143">
                  <c:v>41243.0</c:v>
                </c:pt>
                <c:pt idx="144">
                  <c:v>41274.0</c:v>
                </c:pt>
                <c:pt idx="145">
                  <c:v>41305.0</c:v>
                </c:pt>
                <c:pt idx="146">
                  <c:v>41333.0</c:v>
                </c:pt>
                <c:pt idx="147">
                  <c:v>41364.0</c:v>
                </c:pt>
                <c:pt idx="148">
                  <c:v>41394.0</c:v>
                </c:pt>
                <c:pt idx="149">
                  <c:v>41425.0</c:v>
                </c:pt>
                <c:pt idx="150">
                  <c:v>41455.0</c:v>
                </c:pt>
                <c:pt idx="151">
                  <c:v>41486.0</c:v>
                </c:pt>
                <c:pt idx="152">
                  <c:v>41517.0</c:v>
                </c:pt>
                <c:pt idx="153">
                  <c:v>41547.0</c:v>
                </c:pt>
                <c:pt idx="154">
                  <c:v>41578.0</c:v>
                </c:pt>
                <c:pt idx="155">
                  <c:v>41608.0</c:v>
                </c:pt>
                <c:pt idx="156">
                  <c:v>41639.0</c:v>
                </c:pt>
                <c:pt idx="157">
                  <c:v>41670.0</c:v>
                </c:pt>
                <c:pt idx="158">
                  <c:v>41698.0</c:v>
                </c:pt>
                <c:pt idx="159">
                  <c:v>41729.0</c:v>
                </c:pt>
                <c:pt idx="160">
                  <c:v>41759.0</c:v>
                </c:pt>
                <c:pt idx="161">
                  <c:v>41790.0</c:v>
                </c:pt>
                <c:pt idx="162">
                  <c:v>41820.0</c:v>
                </c:pt>
                <c:pt idx="163">
                  <c:v>41851.0</c:v>
                </c:pt>
                <c:pt idx="164">
                  <c:v>41882.0</c:v>
                </c:pt>
                <c:pt idx="165">
                  <c:v>41912.0</c:v>
                </c:pt>
                <c:pt idx="166">
                  <c:v>41943.0</c:v>
                </c:pt>
                <c:pt idx="167">
                  <c:v>41973.0</c:v>
                </c:pt>
                <c:pt idx="168">
                  <c:v>42004.0</c:v>
                </c:pt>
                <c:pt idx="169">
                  <c:v>42035.0</c:v>
                </c:pt>
                <c:pt idx="170">
                  <c:v>42063.0</c:v>
                </c:pt>
                <c:pt idx="171">
                  <c:v>42094.0</c:v>
                </c:pt>
                <c:pt idx="172">
                  <c:v>42124.0</c:v>
                </c:pt>
                <c:pt idx="173">
                  <c:v>42155.0</c:v>
                </c:pt>
                <c:pt idx="174">
                  <c:v>42185.0</c:v>
                </c:pt>
                <c:pt idx="175">
                  <c:v>42216.0</c:v>
                </c:pt>
                <c:pt idx="176">
                  <c:v>42247.0</c:v>
                </c:pt>
                <c:pt idx="177">
                  <c:v>42277.0</c:v>
                </c:pt>
                <c:pt idx="178">
                  <c:v>42308.0</c:v>
                </c:pt>
                <c:pt idx="179">
                  <c:v>42338.0</c:v>
                </c:pt>
                <c:pt idx="180">
                  <c:v>42369.0</c:v>
                </c:pt>
                <c:pt idx="181">
                  <c:v>42400.0</c:v>
                </c:pt>
                <c:pt idx="182">
                  <c:v>42429.0</c:v>
                </c:pt>
                <c:pt idx="183">
                  <c:v>42460.0</c:v>
                </c:pt>
                <c:pt idx="184">
                  <c:v>42490.0</c:v>
                </c:pt>
                <c:pt idx="185">
                  <c:v>42521.0</c:v>
                </c:pt>
                <c:pt idx="186">
                  <c:v>42551.0</c:v>
                </c:pt>
                <c:pt idx="187">
                  <c:v>42582.0</c:v>
                </c:pt>
                <c:pt idx="188">
                  <c:v>42613.0</c:v>
                </c:pt>
                <c:pt idx="189">
                  <c:v>42643.0</c:v>
                </c:pt>
                <c:pt idx="190">
                  <c:v>42674.0</c:v>
                </c:pt>
                <c:pt idx="191">
                  <c:v>42704.0</c:v>
                </c:pt>
                <c:pt idx="192">
                  <c:v>42735.0</c:v>
                </c:pt>
                <c:pt idx="193">
                  <c:v>42766.0</c:v>
                </c:pt>
                <c:pt idx="194">
                  <c:v>42794.0</c:v>
                </c:pt>
                <c:pt idx="195">
                  <c:v>42825.0</c:v>
                </c:pt>
                <c:pt idx="196">
                  <c:v>42855.0</c:v>
                </c:pt>
                <c:pt idx="197">
                  <c:v>42886.0</c:v>
                </c:pt>
                <c:pt idx="198">
                  <c:v>42916.0</c:v>
                </c:pt>
                <c:pt idx="199">
                  <c:v>42947.0</c:v>
                </c:pt>
                <c:pt idx="200">
                  <c:v>42978.0</c:v>
                </c:pt>
                <c:pt idx="201">
                  <c:v>43008.0</c:v>
                </c:pt>
                <c:pt idx="202">
                  <c:v>43039.0</c:v>
                </c:pt>
                <c:pt idx="203">
                  <c:v>43069.0</c:v>
                </c:pt>
                <c:pt idx="204">
                  <c:v>43100.0</c:v>
                </c:pt>
              </c:numCache>
            </c:numRef>
          </c:cat>
          <c:val>
            <c:numRef>
              <c:f>Sheet1!$C$2:$C$206</c:f>
              <c:numCache>
                <c:formatCode>General</c:formatCode>
                <c:ptCount val="205"/>
                <c:pt idx="192" formatCode="#,##0.000">
                  <c:v>198.58</c:v>
                </c:pt>
                <c:pt idx="193" formatCode="#,##0.000">
                  <c:v>204.01</c:v>
                </c:pt>
                <c:pt idx="194" formatCode="#,##0.000">
                  <c:v>209.73</c:v>
                </c:pt>
                <c:pt idx="195" formatCode="#,##0.000">
                  <c:v>212.29</c:v>
                </c:pt>
                <c:pt idx="196" formatCode="#,##0.000">
                  <c:v>215.602</c:v>
                </c:pt>
                <c:pt idx="197" formatCode="#,##0.000">
                  <c:v>220.363</c:v>
                </c:pt>
                <c:pt idx="198" formatCode="#,##0.000">
                  <c:v>221.365</c:v>
                </c:pt>
                <c:pt idx="199" formatCode="#,##0.00">
                  <c:v>227.55</c:v>
                </c:pt>
                <c:pt idx="200" formatCode="#,##0.00">
                  <c:v>228.42</c:v>
                </c:pt>
                <c:pt idx="201" formatCode="#,##0.00">
                  <c:v>232.84</c:v>
                </c:pt>
                <c:pt idx="202" formatCode="#,##0.00">
                  <c:v>237.671315455365</c:v>
                </c:pt>
                <c:pt idx="203" formatCode="#,##0.00">
                  <c:v>242.272208948803</c:v>
                </c:pt>
                <c:pt idx="204" formatCode="#,##0.00">
                  <c:v>246.178052211624</c:v>
                </c:pt>
              </c:numCache>
            </c:numRef>
          </c:val>
          <c:smooth val="0"/>
          <c:extLst xmlns:c16r2="http://schemas.microsoft.com/office/drawing/2015/06/chart">
            <c:ext xmlns:c16="http://schemas.microsoft.com/office/drawing/2014/chart" uri="{C3380CC4-5D6E-409C-BE32-E72D297353CC}">
              <c16:uniqueId val="{00000001-D206-4378-9842-03F1E8A74F7B}"/>
            </c:ext>
          </c:extLst>
        </c:ser>
        <c:dLbls>
          <c:showLegendKey val="0"/>
          <c:showVal val="0"/>
          <c:showCatName val="0"/>
          <c:showSerName val="0"/>
          <c:showPercent val="0"/>
          <c:showBubbleSize val="0"/>
        </c:dLbls>
        <c:marker val="1"/>
        <c:smooth val="0"/>
        <c:axId val="2084608536"/>
        <c:axId val="-2137990584"/>
      </c:lineChart>
      <c:dateAx>
        <c:axId val="2084608536"/>
        <c:scaling>
          <c:orientation val="minMax"/>
          <c:max val="43100.0"/>
          <c:min val="36861.0"/>
        </c:scaling>
        <c:delete val="0"/>
        <c:axPos val="b"/>
        <c:numFmt formatCode="yyyy" sourceLinked="0"/>
        <c:majorTickMark val="none"/>
        <c:minorTickMark val="none"/>
        <c:tickLblPos val="nextTo"/>
        <c:spPr>
          <a:ln>
            <a:solidFill>
              <a:schemeClr val="tx1"/>
            </a:solidFill>
          </a:ln>
        </c:spPr>
        <c:txPr>
          <a:bodyPr/>
          <a:lstStyle/>
          <a:p>
            <a:pPr>
              <a:defRPr sz="900">
                <a:solidFill>
                  <a:schemeClr val="tx1"/>
                </a:solidFill>
              </a:defRPr>
            </a:pPr>
            <a:endParaRPr lang="en-US"/>
          </a:p>
        </c:txPr>
        <c:crossAx val="-2137990584"/>
        <c:crosses val="autoZero"/>
        <c:auto val="0"/>
        <c:lblOffset val="100"/>
        <c:baseTimeUnit val="months"/>
        <c:majorUnit val="1400.0"/>
        <c:majorTimeUnit val="days"/>
      </c:dateAx>
      <c:valAx>
        <c:axId val="-2137990584"/>
        <c:scaling>
          <c:orientation val="minMax"/>
          <c:max val="250.0"/>
        </c:scaling>
        <c:delete val="0"/>
        <c:axPos val="l"/>
        <c:numFmt formatCode="#,##0.00" sourceLinked="0"/>
        <c:majorTickMark val="none"/>
        <c:minorTickMark val="none"/>
        <c:tickLblPos val="nextTo"/>
        <c:spPr>
          <a:ln>
            <a:solidFill>
              <a:schemeClr val="tx1"/>
            </a:solidFill>
          </a:ln>
        </c:spPr>
        <c:txPr>
          <a:bodyPr/>
          <a:lstStyle/>
          <a:p>
            <a:pPr>
              <a:defRPr sz="900"/>
            </a:pPr>
            <a:endParaRPr lang="en-US"/>
          </a:p>
        </c:txPr>
        <c:crossAx val="2084608536"/>
        <c:crosses val="autoZero"/>
        <c:crossBetween val="between"/>
      </c:valAx>
      <c:spPr>
        <a:noFill/>
        <a:effectLst>
          <a:outerShdw blurRad="50800" dist="50800" dir="5400000" algn="ctr" rotWithShape="0">
            <a:schemeClr val="bg1"/>
          </a:outerShdw>
        </a:effectLst>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343601786619"/>
          <c:y val="0.00250178954903364"/>
          <c:w val="0.619864046599438"/>
          <c:h val="0.933333333333333"/>
        </c:manualLayout>
      </c:layout>
      <c:barChart>
        <c:barDir val="bar"/>
        <c:grouping val="clustered"/>
        <c:varyColors val="0"/>
        <c:ser>
          <c:idx val="0"/>
          <c:order val="0"/>
          <c:tx>
            <c:strRef>
              <c:f>Sheet1!$B$1</c:f>
              <c:strCache>
                <c:ptCount val="1"/>
                <c:pt idx="0">
                  <c:v>3 Months 
neg</c:v>
                </c:pt>
              </c:strCache>
            </c:strRef>
          </c:tx>
          <c:spPr>
            <a:solidFill>
              <a:schemeClr val="bg1">
                <a:lumMod val="85000"/>
              </a:schemeClr>
            </a:solidFill>
            <a:ln>
              <a:solidFill>
                <a:schemeClr val="bg1"/>
              </a:solidFill>
            </a:ln>
          </c:spPr>
          <c:invertIfNegative val="0"/>
          <c:dLbls>
            <c:dLbl>
              <c:idx val="1"/>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2"/>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3"/>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4"/>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5"/>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6"/>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7"/>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8"/>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9"/>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10"/>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12"/>
              <c:numFmt formatCode="#,##0.00;[Red]\-#,##0.00;;" sourceLinked="0"/>
              <c:spPr/>
              <c:txPr>
                <a:bodyPr/>
                <a:lstStyle/>
                <a:p>
                  <a:pPr algn="ctr" rtl="0">
                    <a:defRPr lang="en-US" sz="900" b="0" i="0" u="none" strike="noStrike" kern="1200" baseline="0">
                      <a:solidFill>
                        <a:srgbClr val="35627D"/>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13"/>
              <c:numFmt formatCode="#,##0.00;[Red]\-#,##0.00;;" sourceLinked="0"/>
              <c:spPr/>
              <c:txPr>
                <a:bodyPr/>
                <a:lstStyle/>
                <a:p>
                  <a:pPr>
                    <a:defRPr sz="900">
                      <a:solidFill>
                        <a:srgbClr val="35627D"/>
                      </a:solidFill>
                      <a:latin typeface="Arial" pitchFamily="34" charset="0"/>
                      <a:cs typeface="Arial" pitchFamily="34" charset="0"/>
                    </a:defRPr>
                  </a:pPr>
                  <a:endParaRPr lang="en-US"/>
                </a:p>
              </c:txPr>
              <c:dLblPos val="outEnd"/>
              <c:showLegendKey val="0"/>
              <c:showVal val="1"/>
              <c:showCatName val="0"/>
              <c:showSerName val="0"/>
              <c:showPercent val="0"/>
              <c:showBubbleSize val="0"/>
            </c:dLbl>
            <c:dLbl>
              <c:idx val="15"/>
              <c:numFmt formatCode="#,##0.00;[Red]\-#,##0.00;;" sourceLinked="0"/>
              <c:spPr>
                <a:noFill/>
                <a:ln>
                  <a:noFill/>
                </a:ln>
                <a:effectLst/>
              </c:spPr>
              <c:txPr>
                <a:bodyPr/>
                <a:lstStyle/>
                <a:p>
                  <a:pPr>
                    <a:defRPr sz="900">
                      <a:solidFill>
                        <a:srgbClr val="C00000"/>
                      </a:solidFill>
                      <a:latin typeface="Arial" pitchFamily="34" charset="0"/>
                      <a:cs typeface="Arial" pitchFamily="34" charset="0"/>
                    </a:defRPr>
                  </a:pPr>
                  <a:endParaRPr lang="en-US"/>
                </a:p>
              </c:txPr>
              <c:dLblPos val="outEnd"/>
              <c:showLegendKey val="0"/>
              <c:showVal val="1"/>
              <c:showCatName val="0"/>
              <c:showSerName val="0"/>
              <c:showPercent val="0"/>
              <c:showBubbleSize val="0"/>
            </c:dLbl>
            <c:dLbl>
              <c:idx val="16"/>
              <c:numFmt formatCode="#,##0.00;[Red]\-#,##0.00;;" sourceLinked="0"/>
              <c:spPr>
                <a:noFill/>
                <a:ln>
                  <a:noFill/>
                </a:ln>
                <a:effectLst/>
              </c:spPr>
              <c:txPr>
                <a:bodyPr/>
                <a:lstStyle/>
                <a:p>
                  <a:pPr>
                    <a:defRPr sz="900">
                      <a:solidFill>
                        <a:srgbClr val="C00000"/>
                      </a:solidFill>
                      <a:latin typeface="Arial" pitchFamily="34" charset="0"/>
                      <a:cs typeface="Arial" pitchFamily="34" charset="0"/>
                    </a:defRPr>
                  </a:pPr>
                  <a:endParaRPr lang="en-US"/>
                </a:p>
              </c:txPr>
              <c:dLblPos val="outEnd"/>
              <c:showLegendKey val="0"/>
              <c:showVal val="1"/>
              <c:showCatName val="0"/>
              <c:showSerName val="0"/>
              <c:showPercent val="0"/>
              <c:showBubbleSize val="0"/>
            </c:dLbl>
            <c:numFmt formatCode="#,##0.00;[Red]\-#,##0.00;;" sourceLinked="0"/>
            <c:spPr>
              <a:noFill/>
              <a:ln>
                <a:noFill/>
              </a:ln>
              <a:effectLst/>
            </c:spPr>
            <c:txPr>
              <a:bodyPr/>
              <a:lstStyle/>
              <a:p>
                <a:pPr>
                  <a:defRPr sz="900">
                    <a:solidFill>
                      <a:srgbClr val="35627D"/>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Sheet1!$A$2:$A$18</c:f>
              <c:strCache>
                <c:ptCount val="17"/>
                <c:pt idx="0">
                  <c:v>MSCI Emerging Markets Small Cap Index (net div.)</c:v>
                </c:pt>
                <c:pt idx="1">
                  <c:v>MSCI Emerging Markets Index (net div.)</c:v>
                </c:pt>
                <c:pt idx="2">
                  <c:v>MSCI Emerging Markets Value Index (net div.)</c:v>
                </c:pt>
                <c:pt idx="3">
                  <c:v>S&amp;P 500 Index</c:v>
                </c:pt>
                <c:pt idx="4">
                  <c:v>Russell 1000 Index</c:v>
                </c:pt>
                <c:pt idx="5">
                  <c:v>S&amp;P Global ex US REIT Index (net div.)</c:v>
                </c:pt>
                <c:pt idx="6">
                  <c:v>Russell 3000 Index</c:v>
                </c:pt>
                <c:pt idx="7">
                  <c:v>MSCI World ex USA Small Cap Index (net div.)</c:v>
                </c:pt>
                <c:pt idx="8">
                  <c:v>Russell 1000 Value Index</c:v>
                </c:pt>
                <c:pt idx="9">
                  <c:v>MSCI All Country World ex USA Index (net div.)</c:v>
                </c:pt>
                <c:pt idx="10">
                  <c:v>MSCI World ex USA Index (net div.)</c:v>
                </c:pt>
                <c:pt idx="11">
                  <c:v>MSCI World ex USA Value Index (net div.)</c:v>
                </c:pt>
                <c:pt idx="12">
                  <c:v>Russell 2000 Index</c:v>
                </c:pt>
                <c:pt idx="13">
                  <c:v>Russell 2000 Value Index</c:v>
                </c:pt>
                <c:pt idx="14">
                  <c:v>Dow Jones US Select REIT Index</c:v>
                </c:pt>
                <c:pt idx="15">
                  <c:v>Bloomberg Barclays US Aggregate Bond Index</c:v>
                </c:pt>
                <c:pt idx="16">
                  <c:v>One-Month US Treasury Bills</c:v>
                </c:pt>
              </c:strCache>
            </c:strRef>
          </c:cat>
          <c:val>
            <c:numRef>
              <c:f>Sheet1!$B$2:$B$18</c:f>
              <c:numCache>
                <c:formatCode>#,##0.00;\-#,##0.00;</c:formatCode>
                <c:ptCount val="17"/>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numCache>
            </c:numRef>
          </c:val>
          <c:extLst xmlns:c16r2="http://schemas.microsoft.com/office/drawing/2015/06/chart">
            <c:ext xmlns:c16="http://schemas.microsoft.com/office/drawing/2014/chart" uri="{C3380CC4-5D6E-409C-BE32-E72D297353CC}">
              <c16:uniqueId val="{0000000E-C20B-49B9-836F-AC8D392E2F8B}"/>
            </c:ext>
          </c:extLst>
        </c:ser>
        <c:ser>
          <c:idx val="1"/>
          <c:order val="1"/>
          <c:tx>
            <c:strRef>
              <c:f>Sheet1!$C$1</c:f>
              <c:strCache>
                <c:ptCount val="1"/>
                <c:pt idx="0">
                  <c:v>3 months
positive</c:v>
                </c:pt>
              </c:strCache>
            </c:strRef>
          </c:tx>
          <c:spPr>
            <a:solidFill>
              <a:schemeClr val="bg1">
                <a:lumMod val="85000"/>
              </a:schemeClr>
            </a:solidFill>
          </c:spPr>
          <c:invertIfNegative val="0"/>
          <c:dLbls>
            <c:spPr>
              <a:noFill/>
              <a:ln>
                <a:noFill/>
              </a:ln>
              <a:effectLst/>
            </c:spPr>
            <c:txPr>
              <a:bodyPr/>
              <a:lstStyle/>
              <a:p>
                <a:pPr>
                  <a:defRPr sz="900">
                    <a:solidFill>
                      <a:schemeClr val="tx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Sheet1!$A$2:$A$18</c:f>
              <c:strCache>
                <c:ptCount val="17"/>
                <c:pt idx="0">
                  <c:v>MSCI Emerging Markets Small Cap Index (net div.)</c:v>
                </c:pt>
                <c:pt idx="1">
                  <c:v>MSCI Emerging Markets Index (net div.)</c:v>
                </c:pt>
                <c:pt idx="2">
                  <c:v>MSCI Emerging Markets Value Index (net div.)</c:v>
                </c:pt>
                <c:pt idx="3">
                  <c:v>S&amp;P 500 Index</c:v>
                </c:pt>
                <c:pt idx="4">
                  <c:v>Russell 1000 Index</c:v>
                </c:pt>
                <c:pt idx="5">
                  <c:v>S&amp;P Global ex US REIT Index (net div.)</c:v>
                </c:pt>
                <c:pt idx="6">
                  <c:v>Russell 3000 Index</c:v>
                </c:pt>
                <c:pt idx="7">
                  <c:v>MSCI World ex USA Small Cap Index (net div.)</c:v>
                </c:pt>
                <c:pt idx="8">
                  <c:v>Russell 1000 Value Index</c:v>
                </c:pt>
                <c:pt idx="9">
                  <c:v>MSCI All Country World ex USA Index (net div.)</c:v>
                </c:pt>
                <c:pt idx="10">
                  <c:v>MSCI World ex USA Index (net div.)</c:v>
                </c:pt>
                <c:pt idx="11">
                  <c:v>MSCI World ex USA Value Index (net div.)</c:v>
                </c:pt>
                <c:pt idx="12">
                  <c:v>Russell 2000 Index</c:v>
                </c:pt>
                <c:pt idx="13">
                  <c:v>Russell 2000 Value Index</c:v>
                </c:pt>
                <c:pt idx="14">
                  <c:v>Dow Jones US Select REIT Index</c:v>
                </c:pt>
                <c:pt idx="15">
                  <c:v>Bloomberg Barclays US Aggregate Bond Index</c:v>
                </c:pt>
                <c:pt idx="16">
                  <c:v>One-Month US Treasury Bills</c:v>
                </c:pt>
              </c:strCache>
            </c:strRef>
          </c:cat>
          <c:val>
            <c:numRef>
              <c:f>Sheet1!$C$2:$C$18</c:f>
              <c:numCache>
                <c:formatCode>#,##0.00;\-#,##0.00;</c:formatCode>
                <c:ptCount val="17"/>
                <c:pt idx="0">
                  <c:v>9.229999999999998</c:v>
                </c:pt>
                <c:pt idx="1">
                  <c:v>7.44</c:v>
                </c:pt>
                <c:pt idx="2">
                  <c:v>6.84</c:v>
                </c:pt>
                <c:pt idx="3">
                  <c:v>6.64</c:v>
                </c:pt>
                <c:pt idx="4">
                  <c:v>6.59</c:v>
                </c:pt>
                <c:pt idx="5">
                  <c:v>6.45</c:v>
                </c:pt>
                <c:pt idx="6">
                  <c:v>6.34</c:v>
                </c:pt>
                <c:pt idx="7">
                  <c:v>5.83</c:v>
                </c:pt>
                <c:pt idx="8">
                  <c:v>5.33</c:v>
                </c:pt>
                <c:pt idx="9">
                  <c:v>5.0</c:v>
                </c:pt>
                <c:pt idx="10">
                  <c:v>4.23</c:v>
                </c:pt>
                <c:pt idx="11">
                  <c:v>3.41</c:v>
                </c:pt>
                <c:pt idx="12">
                  <c:v>3.34</c:v>
                </c:pt>
                <c:pt idx="13">
                  <c:v>2.05</c:v>
                </c:pt>
                <c:pt idx="14">
                  <c:v>1.98</c:v>
                </c:pt>
                <c:pt idx="15">
                  <c:v>0.39</c:v>
                </c:pt>
                <c:pt idx="16">
                  <c:v>0.26</c:v>
                </c:pt>
              </c:numCache>
            </c:numRef>
          </c:val>
          <c:extLst xmlns:c16r2="http://schemas.microsoft.com/office/drawing/2015/06/chart">
            <c:ext xmlns:c16="http://schemas.microsoft.com/office/drawing/2014/chart" uri="{C3380CC4-5D6E-409C-BE32-E72D297353CC}">
              <c16:uniqueId val="{0000000F-C20B-49B9-836F-AC8D392E2F8B}"/>
            </c:ext>
          </c:extLst>
        </c:ser>
        <c:dLbls>
          <c:showLegendKey val="0"/>
          <c:showVal val="1"/>
          <c:showCatName val="0"/>
          <c:showSerName val="0"/>
          <c:showPercent val="0"/>
          <c:showBubbleSize val="0"/>
        </c:dLbls>
        <c:gapWidth val="56"/>
        <c:overlap val="100"/>
        <c:axId val="-2092254904"/>
        <c:axId val="-2092251448"/>
      </c:barChart>
      <c:dateAx>
        <c:axId val="-2092254904"/>
        <c:scaling>
          <c:orientation val="maxMin"/>
        </c:scaling>
        <c:delete val="0"/>
        <c:axPos val="l"/>
        <c:numFmt formatCode="General" sourceLinked="0"/>
        <c:majorTickMark val="none"/>
        <c:minorTickMark val="none"/>
        <c:tickLblPos val="low"/>
        <c:spPr>
          <a:ln w="6350">
            <a:solidFill>
              <a:schemeClr val="bg1">
                <a:lumMod val="65000"/>
              </a:schemeClr>
            </a:solidFill>
          </a:ln>
        </c:spPr>
        <c:txPr>
          <a:bodyPr wrap="none"/>
          <a:lstStyle/>
          <a:p>
            <a:pPr>
              <a:defRPr sz="900">
                <a:solidFill>
                  <a:schemeClr val="tx1"/>
                </a:solidFill>
                <a:latin typeface="Arial" pitchFamily="34" charset="0"/>
                <a:cs typeface="Arial" pitchFamily="34" charset="0"/>
              </a:defRPr>
            </a:pPr>
            <a:endParaRPr lang="en-US"/>
          </a:p>
        </c:txPr>
        <c:crossAx val="-2092251448"/>
        <c:crosses val="autoZero"/>
        <c:auto val="0"/>
        <c:lblOffset val="50"/>
        <c:baseTimeUnit val="days"/>
        <c:majorUnit val="1.0"/>
      </c:dateAx>
      <c:valAx>
        <c:axId val="-2092251448"/>
        <c:scaling>
          <c:orientation val="minMax"/>
        </c:scaling>
        <c:delete val="0"/>
        <c:axPos val="b"/>
        <c:numFmt formatCode="#,##0.00;\-#,##0.00;" sourceLinked="1"/>
        <c:majorTickMark val="out"/>
        <c:minorTickMark val="none"/>
        <c:tickLblPos val="none"/>
        <c:spPr>
          <a:ln>
            <a:noFill/>
          </a:ln>
        </c:spPr>
        <c:crossAx val="-2092254904"/>
        <c:crosses val="max"/>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4446900338899"/>
          <c:y val="0.419443983595672"/>
          <c:w val="0.250464271088504"/>
          <c:h val="0.43231293409337"/>
        </c:manualLayout>
      </c:layout>
      <c:pieChart>
        <c:varyColors val="1"/>
        <c:ser>
          <c:idx val="0"/>
          <c:order val="0"/>
          <c:tx>
            <c:strRef>
              <c:f>Sheet2!$B$1</c:f>
              <c:strCache>
                <c:ptCount val="1"/>
                <c:pt idx="0">
                  <c:v>Percent</c:v>
                </c:pt>
              </c:strCache>
            </c:strRef>
          </c:tx>
          <c:spPr>
            <a:ln>
              <a:solidFill>
                <a:schemeClr val="bg1">
                  <a:lumMod val="65000"/>
                </a:schemeClr>
              </a:solidFill>
            </a:ln>
            <a:effectLst/>
          </c:spPr>
          <c:dPt>
            <c:idx val="0"/>
            <c:bubble3D val="0"/>
            <c:spPr>
              <a:solidFill>
                <a:schemeClr val="bg2"/>
              </a:solidFill>
              <a:ln>
                <a:solidFill>
                  <a:schemeClr val="bg2"/>
                </a:solidFill>
              </a:ln>
              <a:effectLst/>
            </c:spPr>
            <c:extLst xmlns:c16r2="http://schemas.microsoft.com/office/drawing/2015/06/chart">
              <c:ext xmlns:c16="http://schemas.microsoft.com/office/drawing/2014/chart" uri="{C3380CC4-5D6E-409C-BE32-E72D297353CC}">
                <c16:uniqueId val="{00000001-5CAA-4613-A076-10774813FEFC}"/>
              </c:ext>
            </c:extLst>
          </c:dPt>
          <c:dPt>
            <c:idx val="1"/>
            <c:bubble3D val="0"/>
            <c:spPr>
              <a:solidFill>
                <a:schemeClr val="bg1">
                  <a:lumMod val="75000"/>
                </a:schemeClr>
              </a:solidFill>
              <a:ln>
                <a:solidFill>
                  <a:schemeClr val="bg1">
                    <a:lumMod val="75000"/>
                  </a:schemeClr>
                </a:solidFill>
              </a:ln>
              <a:effectLst/>
            </c:spPr>
            <c:extLst xmlns:c16r2="http://schemas.microsoft.com/office/drawing/2015/06/chart">
              <c:ext xmlns:c16="http://schemas.microsoft.com/office/drawing/2014/chart" uri="{C3380CC4-5D6E-409C-BE32-E72D297353CC}">
                <c16:uniqueId val="{00000003-5CAA-4613-A076-10774813FEFC}"/>
              </c:ext>
            </c:extLst>
          </c:dPt>
          <c:dPt>
            <c:idx val="2"/>
            <c:bubble3D val="0"/>
            <c:spPr>
              <a:solidFill>
                <a:schemeClr val="bg1">
                  <a:lumMod val="75000"/>
                </a:schemeClr>
              </a:solidFill>
              <a:ln>
                <a:solidFill>
                  <a:schemeClr val="bg1">
                    <a:lumMod val="75000"/>
                  </a:schemeClr>
                </a:solidFill>
              </a:ln>
              <a:effectLst/>
            </c:spPr>
            <c:extLst xmlns:c16r2="http://schemas.microsoft.com/office/drawing/2015/06/chart">
              <c:ext xmlns:c16="http://schemas.microsoft.com/office/drawing/2014/chart" uri="{C3380CC4-5D6E-409C-BE32-E72D297353CC}">
                <c16:uniqueId val="{00000005-5CAA-4613-A076-10774813FEFC}"/>
              </c:ext>
            </c:extLst>
          </c:dPt>
          <c:dLbls>
            <c:dLbl>
              <c:idx val="0"/>
              <c:layout>
                <c:manualLayout>
                  <c:x val="0.0190311007575834"/>
                  <c:y val="-0.0469265164008175"/>
                </c:manualLayout>
              </c:layout>
              <c:tx>
                <c:rich>
                  <a:bodyPr anchor="t" anchorCtr="0"/>
                  <a:lstStyle/>
                  <a:p>
                    <a:pPr algn="l">
                      <a:defRPr/>
                    </a:pPr>
                    <a:r>
                      <a:rPr lang="en-US" sz="3200" dirty="0">
                        <a:solidFill>
                          <a:schemeClr val="bg2"/>
                        </a:solidFill>
                      </a:rPr>
                      <a:t>52%</a:t>
                    </a:r>
                    <a:r>
                      <a:rPr lang="en-US" sz="900" dirty="0">
                        <a:solidFill>
                          <a:schemeClr val="bg2"/>
                        </a:solidFill>
                      </a:rPr>
                      <a:t> </a:t>
                    </a:r>
                    <a:r>
                      <a:rPr lang="en-US" sz="900" b="1" dirty="0">
                        <a:solidFill>
                          <a:schemeClr val="bg1">
                            <a:lumMod val="50000"/>
                          </a:schemeClr>
                        </a:solidFill>
                      </a:rPr>
                      <a:t>US Market </a:t>
                    </a:r>
                    <a:r>
                      <a:rPr lang="en-US" sz="900" dirty="0">
                        <a:solidFill>
                          <a:schemeClr val="bg1">
                            <a:lumMod val="50000"/>
                          </a:schemeClr>
                        </a:solidFill>
                      </a:rPr>
                      <a:t/>
                    </a:r>
                    <a:br>
                      <a:rPr lang="en-US" sz="900" dirty="0">
                        <a:solidFill>
                          <a:schemeClr val="bg1">
                            <a:lumMod val="50000"/>
                          </a:schemeClr>
                        </a:solidFill>
                      </a:rPr>
                    </a:br>
                    <a:r>
                      <a:rPr lang="en-US" sz="900" dirty="0">
                        <a:solidFill>
                          <a:schemeClr val="bg1">
                            <a:lumMod val="50000"/>
                          </a:schemeClr>
                        </a:solidFill>
                      </a:rPr>
                      <a:t>$27.4 trillion</a:t>
                    </a:r>
                  </a:p>
                </c:rich>
              </c:tx>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CAA-4613-A076-10774813FEFC}"/>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CAA-4613-A076-10774813FEFC}"/>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CAA-4613-A076-10774813FEFC}"/>
                </c:ext>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Sheet2!$A$2:$A$4</c:f>
              <c:strCache>
                <c:ptCount val="3"/>
                <c:pt idx="0">
                  <c:v>US</c:v>
                </c:pt>
                <c:pt idx="1">
                  <c:v>International Developed</c:v>
                </c:pt>
                <c:pt idx="2">
                  <c:v>Emerging Markets</c:v>
                </c:pt>
              </c:strCache>
            </c:strRef>
          </c:cat>
          <c:val>
            <c:numRef>
              <c:f>Sheet2!$B$2:$B$4</c:f>
              <c:numCache>
                <c:formatCode>0%</c:formatCode>
                <c:ptCount val="3"/>
                <c:pt idx="0">
                  <c:v>0.516617257648759</c:v>
                </c:pt>
                <c:pt idx="1">
                  <c:v>0.365534757086573</c:v>
                </c:pt>
                <c:pt idx="2">
                  <c:v>0.117847985264668</c:v>
                </c:pt>
              </c:numCache>
            </c:numRef>
          </c:val>
          <c:extLst xmlns:c16r2="http://schemas.microsoft.com/office/drawing/2015/06/chart">
            <c:ext xmlns:c16="http://schemas.microsoft.com/office/drawing/2014/chart" uri="{C3380CC4-5D6E-409C-BE32-E72D297353CC}">
              <c16:uniqueId val="{00000006-5CAA-4613-A076-10774813FEFC}"/>
            </c:ext>
          </c:extLst>
        </c:ser>
        <c:ser>
          <c:idx val="1"/>
          <c:order val="1"/>
          <c:tx>
            <c:strRef>
              <c:f>Sheet2!$C$1</c:f>
              <c:strCache>
                <c:ptCount val="1"/>
                <c:pt idx="0">
                  <c:v>$market</c:v>
                </c:pt>
              </c:strCache>
            </c:strRef>
          </c:tx>
          <c:cat>
            <c:strRef>
              <c:f>Sheet2!$A$2:$A$4</c:f>
              <c:strCache>
                <c:ptCount val="3"/>
                <c:pt idx="0">
                  <c:v>US</c:v>
                </c:pt>
                <c:pt idx="1">
                  <c:v>International Developed</c:v>
                </c:pt>
                <c:pt idx="2">
                  <c:v>Emerging Markets</c:v>
                </c:pt>
              </c:strCache>
            </c:strRef>
          </c:cat>
          <c:val>
            <c:numRef>
              <c:f>Sheet2!$C$2:$C$4</c:f>
              <c:numCache>
                <c:formatCode>General</c:formatCode>
                <c:ptCount val="3"/>
                <c:pt idx="0">
                  <c:v>27.38393954873299</c:v>
                </c:pt>
                <c:pt idx="1">
                  <c:v>19.375623912713</c:v>
                </c:pt>
                <c:pt idx="2">
                  <c:v>6.246678864572</c:v>
                </c:pt>
              </c:numCache>
            </c:numRef>
          </c:val>
          <c:extLst xmlns:c16r2="http://schemas.microsoft.com/office/drawing/2015/06/chart">
            <c:ext xmlns:c16="http://schemas.microsoft.com/office/drawing/2014/chart" uri="{C3380CC4-5D6E-409C-BE32-E72D297353CC}">
              <c16:uniqueId val="{00000006-644F-4095-B612-F09CBF8392C8}"/>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en-US" sz="1100" b="0" i="0" baseline="0" dirty="0">
                <a:solidFill>
                  <a:srgbClr val="35627D"/>
                </a:solidFill>
                <a:effectLst/>
              </a:rPr>
              <a:t>Ranked Returns for the Quarter (%)</a:t>
            </a:r>
            <a:endParaRPr lang="en-US" sz="1100" dirty="0">
              <a:solidFill>
                <a:srgbClr val="35627D"/>
              </a:solidFill>
              <a:effectLst/>
            </a:endParaRPr>
          </a:p>
        </c:rich>
      </c:tx>
      <c:layout>
        <c:manualLayout>
          <c:xMode val="edge"/>
          <c:yMode val="edge"/>
          <c:x val="0.105033163307141"/>
          <c:y val="0.025062656641604"/>
        </c:manualLayout>
      </c:layout>
      <c:overlay val="0"/>
    </c:title>
    <c:autoTitleDeleted val="0"/>
    <c:plotArea>
      <c:layout>
        <c:manualLayout>
          <c:layoutTarget val="inner"/>
          <c:xMode val="edge"/>
          <c:yMode val="edge"/>
          <c:x val="0.255838025050862"/>
          <c:y val="0.255813100541412"/>
          <c:w val="0.591284707964499"/>
          <c:h val="0.701670927544663"/>
        </c:manualLayout>
      </c:layout>
      <c:barChart>
        <c:barDir val="bar"/>
        <c:grouping val="clustered"/>
        <c:varyColors val="0"/>
        <c:ser>
          <c:idx val="0"/>
          <c:order val="0"/>
          <c:tx>
            <c:strRef>
              <c:f>Sheet1!$B$1</c:f>
              <c:strCache>
                <c:ptCount val="1"/>
                <c:pt idx="0">
                  <c:v>negative</c:v>
                </c:pt>
              </c:strCache>
            </c:strRef>
          </c:tx>
          <c:spPr>
            <a:solidFill>
              <a:schemeClr val="bg1">
                <a:lumMod val="85000"/>
              </a:schemeClr>
            </a:solidFill>
            <a:ln>
              <a:solidFill>
                <a:schemeClr val="bg1"/>
              </a:solidFill>
            </a:ln>
          </c:spPr>
          <c:invertIfNegative val="0"/>
          <c:dLbls>
            <c:dLbl>
              <c:idx val="0"/>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7C5-4A62-954E-8C8B0856A4EF}"/>
                </c:ext>
              </c:extLst>
            </c:dLbl>
            <c:dLbl>
              <c:idx val="1"/>
              <c:numFmt formatCode="#,##0.00;[Red]\-#,##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2"/>
              <c:numFmt formatCode="#,##0.00;[Red]\-#,##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3"/>
              <c:numFmt formatCode="#,##0.00;[Red]\-#,##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4"/>
              <c:numFmt formatCode="#,##0.00;[Red]\-#,##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5"/>
              <c:numFmt formatCode="#,##0.00;[Red]\-#,##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6"/>
              <c:numFmt formatCode="#,##0.00;[Red]\-#,##0.00;;" sourceLinked="0"/>
              <c:spPr>
                <a:ln>
                  <a:noFill/>
                </a:ln>
              </c:spPr>
              <c:txPr>
                <a:bodyPr/>
                <a:lstStyle/>
                <a:p>
                  <a:pPr algn="ctr" rtl="0">
                    <a:defRPr lang="en-US" sz="900" b="0" i="0" u="none" strike="noStrike" kern="1200" baseline="0">
                      <a:solidFill>
                        <a:srgbClr val="C00000"/>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7"/>
              <c:numFmt formatCode="#,##0.00;[Red]\-#,##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8"/>
              <c:numFmt formatCode="#,##0.00;[Red]\-#,##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9"/>
              <c:numFmt formatCode="#,##0.00;[Red]\-#,##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10"/>
              <c:numFmt formatCode="#,##0.00;[Red]\-#,##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dLbl>
              <c:idx val="12"/>
              <c:numFmt formatCode="#,##0.00;[Red]\-#,##0.00;;" sourceLinked="0"/>
              <c:spPr/>
              <c:txPr>
                <a:bodyPr/>
                <a:lstStyle/>
                <a:p>
                  <a:pPr algn="ctr" rtl="0">
                    <a:defRPr lang="en-US" sz="900" b="0" i="0" u="none" strike="noStrike" kern="1200" baseline="0">
                      <a:solidFill>
                        <a:schemeClr val="tx2"/>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0;[Red]\-#,##0.00;;" sourceLinked="0"/>
            <c:spPr>
              <a:noFill/>
              <a:ln>
                <a:noFill/>
              </a:ln>
              <a:effectLst/>
            </c:spPr>
            <c:txPr>
              <a:bodyPr/>
              <a:lstStyle/>
              <a:p>
                <a:pPr>
                  <a:defRPr sz="900">
                    <a:solidFill>
                      <a:schemeClr val="tx2"/>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Large Growth</c:v>
                </c:pt>
                <c:pt idx="1">
                  <c:v>Large Cap</c:v>
                </c:pt>
                <c:pt idx="2">
                  <c:v>Marketwide</c:v>
                </c:pt>
                <c:pt idx="3">
                  <c:v>Large Value</c:v>
                </c:pt>
                <c:pt idx="4">
                  <c:v>Small Growth</c:v>
                </c:pt>
                <c:pt idx="5">
                  <c:v>Small Cap</c:v>
                </c:pt>
                <c:pt idx="6">
                  <c:v>Small Value</c:v>
                </c:pt>
              </c:strCache>
            </c:strRef>
          </c:cat>
          <c:val>
            <c:numRef>
              <c:f>Sheet1!$B$2:$B$8</c:f>
              <c:numCache>
                <c:formatCode>0.00</c:formatCode>
                <c:ptCount val="7"/>
                <c:pt idx="0" formatCode="General">
                  <c:v>0.0</c:v>
                </c:pt>
                <c:pt idx="1">
                  <c:v>0.0</c:v>
                </c:pt>
                <c:pt idx="2">
                  <c:v>0.0</c:v>
                </c:pt>
                <c:pt idx="3">
                  <c:v>0.0</c:v>
                </c:pt>
                <c:pt idx="4">
                  <c:v>0.0</c:v>
                </c:pt>
                <c:pt idx="5">
                  <c:v>0.0</c:v>
                </c:pt>
                <c:pt idx="6">
                  <c:v>0.0</c:v>
                </c:pt>
              </c:numCache>
            </c:numRef>
          </c:val>
          <c:extLst xmlns:c16r2="http://schemas.microsoft.com/office/drawing/2015/06/chart">
            <c:ext xmlns:c16="http://schemas.microsoft.com/office/drawing/2014/chart" uri="{C3380CC4-5D6E-409C-BE32-E72D297353CC}">
              <c16:uniqueId val="{0000000C-67C5-4A62-954E-8C8B0856A4EF}"/>
            </c:ext>
          </c:extLst>
        </c:ser>
        <c:ser>
          <c:idx val="1"/>
          <c:order val="1"/>
          <c:tx>
            <c:strRef>
              <c:f>Sheet1!$C$1</c:f>
              <c:strCache>
                <c:ptCount val="1"/>
                <c:pt idx="0">
                  <c:v>positive</c:v>
                </c:pt>
              </c:strCache>
            </c:strRef>
          </c:tx>
          <c:spPr>
            <a:solidFill>
              <a:schemeClr val="bg1">
                <a:lumMod val="85000"/>
              </a:schemeClr>
            </a:solidFill>
          </c:spPr>
          <c:invertIfNegative val="0"/>
          <c:dLbls>
            <c:numFmt formatCode="#,##0.00" sourceLinked="0"/>
            <c:spPr>
              <a:noFill/>
              <a:ln>
                <a:noFill/>
              </a:ln>
              <a:effectLst/>
            </c:spPr>
            <c:txPr>
              <a:bodyPr/>
              <a:lstStyle/>
              <a:p>
                <a:pPr>
                  <a:defRPr sz="900">
                    <a:solidFill>
                      <a:schemeClr val="tx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Sheet1!$C$2:$C$8</c:f>
              <c:numCache>
                <c:formatCode>General</c:formatCode>
                <c:ptCount val="7"/>
                <c:pt idx="0">
                  <c:v>7.859999999999999</c:v>
                </c:pt>
                <c:pt idx="1">
                  <c:v>6.59</c:v>
                </c:pt>
                <c:pt idx="2">
                  <c:v>6.34</c:v>
                </c:pt>
                <c:pt idx="3">
                  <c:v>5.33</c:v>
                </c:pt>
                <c:pt idx="4">
                  <c:v>4.59</c:v>
                </c:pt>
                <c:pt idx="5">
                  <c:v>3.34</c:v>
                </c:pt>
                <c:pt idx="6">
                  <c:v>2.05</c:v>
                </c:pt>
              </c:numCache>
            </c:numRef>
          </c:val>
          <c:extLst xmlns:c16r2="http://schemas.microsoft.com/office/drawing/2015/06/chart">
            <c:ext xmlns:c16="http://schemas.microsoft.com/office/drawing/2014/chart" uri="{C3380CC4-5D6E-409C-BE32-E72D297353CC}">
              <c16:uniqueId val="{0000000D-67C5-4A62-954E-8C8B0856A4EF}"/>
            </c:ext>
          </c:extLst>
        </c:ser>
        <c:dLbls>
          <c:showLegendKey val="0"/>
          <c:showVal val="1"/>
          <c:showCatName val="0"/>
          <c:showSerName val="0"/>
          <c:showPercent val="0"/>
          <c:showBubbleSize val="0"/>
        </c:dLbls>
        <c:gapWidth val="30"/>
        <c:overlap val="100"/>
        <c:axId val="2082134152"/>
        <c:axId val="2082137368"/>
      </c:barChart>
      <c:dateAx>
        <c:axId val="2082134152"/>
        <c:scaling>
          <c:orientation val="maxMin"/>
        </c:scaling>
        <c:delete val="0"/>
        <c:axPos val="l"/>
        <c:numFmt formatCode="General" sourceLinked="0"/>
        <c:majorTickMark val="none"/>
        <c:minorTickMark val="none"/>
        <c:tickLblPos val="low"/>
        <c:spPr>
          <a:ln w="6350">
            <a:solidFill>
              <a:schemeClr val="bg1">
                <a:lumMod val="65000"/>
              </a:schemeClr>
            </a:solidFill>
          </a:ln>
        </c:spPr>
        <c:txPr>
          <a:bodyPr wrap="none"/>
          <a:lstStyle/>
          <a:p>
            <a:pPr>
              <a:defRPr sz="900">
                <a:solidFill>
                  <a:schemeClr val="tx1"/>
                </a:solidFill>
                <a:latin typeface="Arial" pitchFamily="34" charset="0"/>
                <a:cs typeface="Arial" pitchFamily="34" charset="0"/>
              </a:defRPr>
            </a:pPr>
            <a:endParaRPr lang="en-US"/>
          </a:p>
        </c:txPr>
        <c:crossAx val="2082137368"/>
        <c:crosses val="autoZero"/>
        <c:auto val="0"/>
        <c:lblOffset val="50"/>
        <c:baseTimeUnit val="days"/>
        <c:majorUnit val="1.0"/>
      </c:dateAx>
      <c:valAx>
        <c:axId val="2082137368"/>
        <c:scaling>
          <c:orientation val="minMax"/>
          <c:min val="0.0"/>
        </c:scaling>
        <c:delete val="0"/>
        <c:axPos val="b"/>
        <c:numFmt formatCode="General" sourceLinked="1"/>
        <c:majorTickMark val="out"/>
        <c:minorTickMark val="none"/>
        <c:tickLblPos val="none"/>
        <c:spPr>
          <a:ln>
            <a:noFill/>
          </a:ln>
        </c:spPr>
        <c:crossAx val="2082134152"/>
        <c:crosses val="max"/>
        <c:crossBetween val="between"/>
        <c:majorUnit val="0.01"/>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00477318845435"/>
          <c:y val="0.419443983595672"/>
          <c:w val="0.250464271088504"/>
          <c:h val="0.43231293409337"/>
        </c:manualLayout>
      </c:layout>
      <c:pieChart>
        <c:varyColors val="1"/>
        <c:ser>
          <c:idx val="0"/>
          <c:order val="0"/>
          <c:tx>
            <c:strRef>
              <c:f>Sheet2!$B$2</c:f>
              <c:strCache>
                <c:ptCount val="1"/>
                <c:pt idx="0">
                  <c:v>Percent</c:v>
                </c:pt>
              </c:strCache>
            </c:strRef>
          </c:tx>
          <c:spPr>
            <a:solidFill>
              <a:schemeClr val="bg1">
                <a:lumMod val="75000"/>
              </a:schemeClr>
            </a:solidFill>
            <a:ln>
              <a:noFill/>
            </a:ln>
            <a:effectLst/>
          </c:spPr>
          <c:dPt>
            <c:idx val="0"/>
            <c:bubble3D val="0"/>
            <c:spPr>
              <a:solidFill>
                <a:schemeClr val="bg1">
                  <a:lumMod val="75000"/>
                </a:schemeClr>
              </a:solidFill>
              <a:ln>
                <a:solidFill>
                  <a:schemeClr val="bg1">
                    <a:lumMod val="75000"/>
                  </a:schemeClr>
                </a:solidFill>
              </a:ln>
              <a:effectLst/>
            </c:spPr>
            <c:extLst xmlns:c16r2="http://schemas.microsoft.com/office/drawing/2015/06/chart">
              <c:ext xmlns:c16="http://schemas.microsoft.com/office/drawing/2014/chart" uri="{C3380CC4-5D6E-409C-BE32-E72D297353CC}">
                <c16:uniqueId val="{00000001-7A4C-4803-A5BA-A2934028544E}"/>
              </c:ext>
            </c:extLst>
          </c:dPt>
          <c:dPt>
            <c:idx val="1"/>
            <c:bubble3D val="0"/>
            <c:spPr>
              <a:solidFill>
                <a:schemeClr val="accent4"/>
              </a:solidFill>
              <a:ln>
                <a:solidFill>
                  <a:schemeClr val="accent4"/>
                </a:solidFill>
              </a:ln>
              <a:effectLst/>
            </c:spPr>
            <c:extLst xmlns:c16r2="http://schemas.microsoft.com/office/drawing/2015/06/chart">
              <c:ext xmlns:c16="http://schemas.microsoft.com/office/drawing/2014/chart" uri="{C3380CC4-5D6E-409C-BE32-E72D297353CC}">
                <c16:uniqueId val="{00000003-7A4C-4803-A5BA-A2934028544E}"/>
              </c:ext>
            </c:extLst>
          </c:dPt>
          <c:dPt>
            <c:idx val="2"/>
            <c:bubble3D val="0"/>
            <c:extLst xmlns:c16r2="http://schemas.microsoft.com/office/drawing/2015/06/chart">
              <c:ext xmlns:c16="http://schemas.microsoft.com/office/drawing/2014/chart" uri="{C3380CC4-5D6E-409C-BE32-E72D297353CC}">
                <c16:uniqueId val="{00000004-7A4C-4803-A5BA-A2934028544E}"/>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A4C-4803-A5BA-A2934028544E}"/>
                </c:ext>
              </c:extLst>
            </c:dLbl>
            <c:dLbl>
              <c:idx val="1"/>
              <c:layout>
                <c:manualLayout>
                  <c:x val="-0.0537374919749338"/>
                  <c:y val="-0.0472402220104576"/>
                </c:manualLayout>
              </c:layout>
              <c:tx>
                <c:rich>
                  <a:bodyPr/>
                  <a:lstStyle/>
                  <a:p>
                    <a:pPr algn="l">
                      <a:defRPr/>
                    </a:pPr>
                    <a:r>
                      <a:rPr lang="en-US" sz="3200" dirty="0">
                        <a:solidFill>
                          <a:schemeClr val="accent4"/>
                        </a:solidFill>
                      </a:rPr>
                      <a:t>37%</a:t>
                    </a:r>
                  </a:p>
                  <a:p>
                    <a:pPr algn="l">
                      <a:defRPr/>
                    </a:pPr>
                    <a:r>
                      <a:rPr lang="en-US" sz="900" b="1" dirty="0">
                        <a:solidFill>
                          <a:schemeClr val="bg1">
                            <a:lumMod val="50000"/>
                          </a:schemeClr>
                        </a:solidFill>
                      </a:rPr>
                      <a:t>International Developed Market</a:t>
                    </a:r>
                  </a:p>
                  <a:p>
                    <a:pPr algn="l">
                      <a:defRPr/>
                    </a:pPr>
                    <a:r>
                      <a:rPr lang="en-US" sz="900" dirty="0">
                        <a:solidFill>
                          <a:schemeClr val="bg1">
                            <a:lumMod val="50000"/>
                          </a:schemeClr>
                        </a:solidFill>
                      </a:rPr>
                      <a:t>$19.4 trillion</a:t>
                    </a:r>
                  </a:p>
                </c:rich>
              </c:tx>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A4C-4803-A5BA-A2934028544E}"/>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A4C-4803-A5BA-A2934028544E}"/>
                </c:ext>
              </c:extLst>
            </c:dLbl>
            <c:spPr>
              <a:noFill/>
              <a:ln>
                <a:noFill/>
              </a:ln>
              <a:effectLst/>
            </c:spPr>
            <c:txPr>
              <a:bodyPr/>
              <a:lstStyle/>
              <a:p>
                <a:pPr algn="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Sheet2!$A$2:$A$5</c:f>
              <c:strCache>
                <c:ptCount val="4"/>
                <c:pt idx="0">
                  <c:v>MARKET</c:v>
                </c:pt>
                <c:pt idx="1">
                  <c:v>US</c:v>
                </c:pt>
                <c:pt idx="2">
                  <c:v>International Developed</c:v>
                </c:pt>
                <c:pt idx="3">
                  <c:v>Emerging Markets</c:v>
                </c:pt>
              </c:strCache>
            </c:strRef>
          </c:cat>
          <c:val>
            <c:numRef>
              <c:f>Sheet2!$B$3:$B$5</c:f>
              <c:numCache>
                <c:formatCode>0%</c:formatCode>
                <c:ptCount val="3"/>
                <c:pt idx="0">
                  <c:v>0.516617257648759</c:v>
                </c:pt>
                <c:pt idx="1">
                  <c:v>0.365534757086573</c:v>
                </c:pt>
                <c:pt idx="2">
                  <c:v>0.117847985264668</c:v>
                </c:pt>
              </c:numCache>
            </c:numRef>
          </c:val>
          <c:extLst xmlns:c16r2="http://schemas.microsoft.com/office/drawing/2015/06/chart">
            <c:ext xmlns:c16="http://schemas.microsoft.com/office/drawing/2014/chart" uri="{C3380CC4-5D6E-409C-BE32-E72D297353CC}">
              <c16:uniqueId val="{00000005-7A4C-4803-A5BA-A2934028544E}"/>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100" b="0" dirty="0">
                <a:solidFill>
                  <a:schemeClr val="tx2"/>
                </a:solidFill>
                <a:effectLst/>
              </a:rPr>
              <a:t>Ranked Returns (%)</a:t>
            </a:r>
          </a:p>
        </c:rich>
      </c:tx>
      <c:layout>
        <c:manualLayout>
          <c:xMode val="edge"/>
          <c:yMode val="edge"/>
          <c:x val="0.0111425819973942"/>
          <c:y val="0.0183172243132692"/>
        </c:manualLayout>
      </c:layout>
      <c:overlay val="0"/>
    </c:title>
    <c:autoTitleDeleted val="0"/>
    <c:plotArea>
      <c:layout>
        <c:manualLayout>
          <c:layoutTarget val="inner"/>
          <c:xMode val="edge"/>
          <c:yMode val="edge"/>
          <c:x val="0.158909503784153"/>
          <c:y val="0.230156373673777"/>
          <c:w val="0.796713722556369"/>
          <c:h val="0.721906369259332"/>
        </c:manualLayout>
      </c:layout>
      <c:barChart>
        <c:barDir val="bar"/>
        <c:grouping val="clustered"/>
        <c:varyColors val="0"/>
        <c:ser>
          <c:idx val="0"/>
          <c:order val="0"/>
          <c:tx>
            <c:strRef>
              <c:f>Sheet1!$B$1</c:f>
              <c:strCache>
                <c:ptCount val="1"/>
                <c:pt idx="0">
                  <c:v>Local currency</c:v>
                </c:pt>
              </c:strCache>
            </c:strRef>
          </c:tx>
          <c:spPr>
            <a:solidFill>
              <a:schemeClr val="bg1">
                <a:lumMod val="85000"/>
              </a:schemeClr>
            </a:solidFill>
          </c:spPr>
          <c:invertIfNegative val="0"/>
          <c:dLbls>
            <c:spPr>
              <a:noFill/>
              <a:ln>
                <a:noFill/>
              </a:ln>
              <a:effectLst/>
            </c:spPr>
            <c:txPr>
              <a:bodyPr/>
              <a:lstStyle/>
              <a:p>
                <a:pPr>
                  <a:defRPr sz="900">
                    <a:solidFill>
                      <a:schemeClr val="tx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Small Cap</c:v>
                </c:pt>
                <c:pt idx="1">
                  <c:v>Growth</c:v>
                </c:pt>
                <c:pt idx="2">
                  <c:v>Large Cap</c:v>
                </c:pt>
                <c:pt idx="3">
                  <c:v>Value</c:v>
                </c:pt>
              </c:strCache>
            </c:strRef>
          </c:cat>
          <c:val>
            <c:numRef>
              <c:f>Sheet1!$B$2:$B$5</c:f>
              <c:numCache>
                <c:formatCode>0.00</c:formatCode>
                <c:ptCount val="4"/>
                <c:pt idx="0">
                  <c:v>5.41</c:v>
                </c:pt>
                <c:pt idx="1">
                  <c:v>4.56</c:v>
                </c:pt>
                <c:pt idx="2">
                  <c:v>3.73</c:v>
                </c:pt>
                <c:pt idx="3">
                  <c:v>2.92</c:v>
                </c:pt>
              </c:numCache>
            </c:numRef>
          </c:val>
          <c:extLst xmlns:c16r2="http://schemas.microsoft.com/office/drawing/2015/06/chart">
            <c:ext xmlns:c16="http://schemas.microsoft.com/office/drawing/2014/chart" uri="{C3380CC4-5D6E-409C-BE32-E72D297353CC}">
              <c16:uniqueId val="{00000000-CB91-4548-891D-3D52B7C6A67F}"/>
            </c:ext>
          </c:extLst>
        </c:ser>
        <c:ser>
          <c:idx val="1"/>
          <c:order val="1"/>
          <c:tx>
            <c:strRef>
              <c:f>Sheet1!$C$1</c:f>
              <c:strCache>
                <c:ptCount val="1"/>
                <c:pt idx="0">
                  <c:v>US currency</c:v>
                </c:pt>
              </c:strCache>
            </c:strRef>
          </c:tx>
          <c:spPr>
            <a:solidFill>
              <a:schemeClr val="bg1">
                <a:lumMod val="65000"/>
              </a:schemeClr>
            </a:solidFill>
          </c:spPr>
          <c:invertIfNegative val="0"/>
          <c:dLbls>
            <c:spPr>
              <a:noFill/>
              <a:ln>
                <a:noFill/>
              </a:ln>
              <a:effectLst/>
            </c:spPr>
            <c:txPr>
              <a:bodyPr/>
              <a:lstStyle/>
              <a:p>
                <a:pPr>
                  <a:defRPr sz="900">
                    <a:solidFill>
                      <a:schemeClr val="tx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Small Cap</c:v>
                </c:pt>
                <c:pt idx="1">
                  <c:v>Growth</c:v>
                </c:pt>
                <c:pt idx="2">
                  <c:v>Large Cap</c:v>
                </c:pt>
                <c:pt idx="3">
                  <c:v>Value</c:v>
                </c:pt>
              </c:strCache>
            </c:strRef>
          </c:cat>
          <c:val>
            <c:numRef>
              <c:f>Sheet1!$C$2:$C$5</c:f>
              <c:numCache>
                <c:formatCode>0.00</c:formatCode>
                <c:ptCount val="4"/>
                <c:pt idx="0">
                  <c:v>5.83</c:v>
                </c:pt>
                <c:pt idx="1">
                  <c:v>5.06</c:v>
                </c:pt>
                <c:pt idx="2">
                  <c:v>4.23</c:v>
                </c:pt>
                <c:pt idx="3">
                  <c:v>3.41</c:v>
                </c:pt>
              </c:numCache>
            </c:numRef>
          </c:val>
          <c:extLst xmlns:c16r2="http://schemas.microsoft.com/office/drawing/2015/06/chart">
            <c:ext xmlns:c16="http://schemas.microsoft.com/office/drawing/2014/chart" uri="{C3380CC4-5D6E-409C-BE32-E72D297353CC}">
              <c16:uniqueId val="{00000001-CB91-4548-891D-3D52B7C6A67F}"/>
            </c:ext>
          </c:extLst>
        </c:ser>
        <c:dLbls>
          <c:showLegendKey val="0"/>
          <c:showVal val="0"/>
          <c:showCatName val="0"/>
          <c:showSerName val="0"/>
          <c:showPercent val="0"/>
          <c:showBubbleSize val="0"/>
        </c:dLbls>
        <c:gapWidth val="80"/>
        <c:axId val="-2092112984"/>
        <c:axId val="-2092109624"/>
      </c:barChart>
      <c:catAx>
        <c:axId val="-2092112984"/>
        <c:scaling>
          <c:orientation val="maxMin"/>
        </c:scaling>
        <c:delete val="0"/>
        <c:axPos val="l"/>
        <c:numFmt formatCode="General" sourceLinked="0"/>
        <c:majorTickMark val="none"/>
        <c:minorTickMark val="none"/>
        <c:tickLblPos val="low"/>
        <c:spPr>
          <a:ln w="6350">
            <a:solidFill>
              <a:schemeClr val="bg1">
                <a:lumMod val="65000"/>
              </a:schemeClr>
            </a:solidFill>
          </a:ln>
        </c:spPr>
        <c:txPr>
          <a:bodyPr/>
          <a:lstStyle/>
          <a:p>
            <a:pPr>
              <a:defRPr sz="900">
                <a:solidFill>
                  <a:schemeClr val="tx1"/>
                </a:solidFill>
                <a:latin typeface="Arial" pitchFamily="34" charset="0"/>
                <a:cs typeface="Arial" pitchFamily="34" charset="0"/>
              </a:defRPr>
            </a:pPr>
            <a:endParaRPr lang="en-US"/>
          </a:p>
        </c:txPr>
        <c:crossAx val="-2092109624"/>
        <c:crosses val="autoZero"/>
        <c:auto val="1"/>
        <c:lblAlgn val="ctr"/>
        <c:lblOffset val="100"/>
        <c:noMultiLvlLbl val="0"/>
      </c:catAx>
      <c:valAx>
        <c:axId val="-2092109624"/>
        <c:scaling>
          <c:orientation val="minMax"/>
          <c:max val="9.0"/>
          <c:min val="0.0"/>
        </c:scaling>
        <c:delete val="0"/>
        <c:axPos val="b"/>
        <c:numFmt formatCode="0.00" sourceLinked="1"/>
        <c:majorTickMark val="none"/>
        <c:minorTickMark val="none"/>
        <c:tickLblPos val="none"/>
        <c:spPr>
          <a:ln>
            <a:noFill/>
          </a:ln>
        </c:spPr>
        <c:crossAx val="-2092112984"/>
        <c:crosses val="max"/>
        <c:crossBetween val="between"/>
      </c:valAx>
    </c:plotArea>
    <c:legend>
      <c:legendPos val="t"/>
      <c:layout>
        <c:manualLayout>
          <c:xMode val="edge"/>
          <c:yMode val="edge"/>
          <c:x val="0.569956947827565"/>
          <c:y val="0.0404067668597552"/>
          <c:w val="0.357661209614985"/>
          <c:h val="0.0842442930198667"/>
        </c:manualLayout>
      </c:layout>
      <c:overlay val="0"/>
      <c:txPr>
        <a:bodyPr/>
        <a:lstStyle/>
        <a:p>
          <a:pPr>
            <a:defRPr sz="900">
              <a:solidFill>
                <a:schemeClr val="bg1">
                  <a:lumMod val="5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100" b="0" dirty="0">
                <a:solidFill>
                  <a:schemeClr val="tx2"/>
                </a:solidFill>
                <a:effectLst/>
              </a:rPr>
              <a:t>Ranked Returns (%)</a:t>
            </a:r>
          </a:p>
        </c:rich>
      </c:tx>
      <c:layout>
        <c:manualLayout>
          <c:xMode val="edge"/>
          <c:yMode val="edge"/>
          <c:x val="0.0111425819973942"/>
          <c:y val="0.0183172243132692"/>
        </c:manualLayout>
      </c:layout>
      <c:overlay val="0"/>
    </c:title>
    <c:autoTitleDeleted val="0"/>
    <c:plotArea>
      <c:layout>
        <c:manualLayout>
          <c:layoutTarget val="inner"/>
          <c:xMode val="edge"/>
          <c:yMode val="edge"/>
          <c:x val="0.192482675277101"/>
          <c:y val="0.230156373673777"/>
          <c:w val="0.70558658584943"/>
          <c:h val="0.721906369259332"/>
        </c:manualLayout>
      </c:layout>
      <c:barChart>
        <c:barDir val="bar"/>
        <c:grouping val="clustered"/>
        <c:varyColors val="0"/>
        <c:ser>
          <c:idx val="0"/>
          <c:order val="0"/>
          <c:tx>
            <c:strRef>
              <c:f>Sheet1!$B$1</c:f>
              <c:strCache>
                <c:ptCount val="1"/>
                <c:pt idx="0">
                  <c:v>Local currency</c:v>
                </c:pt>
              </c:strCache>
            </c:strRef>
          </c:tx>
          <c:spPr>
            <a:solidFill>
              <a:schemeClr val="bg1">
                <a:lumMod val="85000"/>
              </a:schemeClr>
            </a:solidFill>
          </c:spPr>
          <c:invertIfNegative val="0"/>
          <c:dLbls>
            <c:spPr>
              <a:noFill/>
              <a:ln>
                <a:noFill/>
              </a:ln>
              <a:effectLst/>
            </c:spPr>
            <c:txPr>
              <a:bodyPr/>
              <a:lstStyle/>
              <a:p>
                <a:pPr>
                  <a:defRPr sz="900">
                    <a:solidFill>
                      <a:schemeClr val="tx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Small Cap</c:v>
                </c:pt>
                <c:pt idx="1">
                  <c:v>Growth</c:v>
                </c:pt>
                <c:pt idx="2">
                  <c:v>Large Cap</c:v>
                </c:pt>
                <c:pt idx="3">
                  <c:v>Value</c:v>
                </c:pt>
              </c:strCache>
            </c:strRef>
          </c:cat>
          <c:val>
            <c:numRef>
              <c:f>Sheet1!$B$2:$B$5</c:f>
              <c:numCache>
                <c:formatCode>0.00</c:formatCode>
                <c:ptCount val="4"/>
                <c:pt idx="0">
                  <c:v>7.09</c:v>
                </c:pt>
                <c:pt idx="1">
                  <c:v>6.109999999999999</c:v>
                </c:pt>
                <c:pt idx="2">
                  <c:v>5.68</c:v>
                </c:pt>
                <c:pt idx="3">
                  <c:v>5.13</c:v>
                </c:pt>
              </c:numCache>
            </c:numRef>
          </c:val>
          <c:extLst xmlns:c16r2="http://schemas.microsoft.com/office/drawing/2015/06/chart">
            <c:ext xmlns:c16="http://schemas.microsoft.com/office/drawing/2014/chart" uri="{C3380CC4-5D6E-409C-BE32-E72D297353CC}">
              <c16:uniqueId val="{00000000-F7FF-49E9-9797-0CEA70CF829D}"/>
            </c:ext>
          </c:extLst>
        </c:ser>
        <c:ser>
          <c:idx val="1"/>
          <c:order val="1"/>
          <c:tx>
            <c:strRef>
              <c:f>Sheet1!$C$1</c:f>
              <c:strCache>
                <c:ptCount val="1"/>
                <c:pt idx="0">
                  <c:v>US currency</c:v>
                </c:pt>
              </c:strCache>
            </c:strRef>
          </c:tx>
          <c:spPr>
            <a:solidFill>
              <a:schemeClr val="bg1">
                <a:lumMod val="65000"/>
              </a:schemeClr>
            </a:solidFill>
          </c:spPr>
          <c:invertIfNegative val="0"/>
          <c:dLbls>
            <c:spPr>
              <a:noFill/>
              <a:ln>
                <a:noFill/>
              </a:ln>
              <a:effectLst/>
            </c:spPr>
            <c:txPr>
              <a:bodyPr/>
              <a:lstStyle/>
              <a:p>
                <a:pPr>
                  <a:defRPr sz="900">
                    <a:solidFill>
                      <a:schemeClr val="tx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Small Cap</c:v>
                </c:pt>
                <c:pt idx="1">
                  <c:v>Growth</c:v>
                </c:pt>
                <c:pt idx="2">
                  <c:v>Large Cap</c:v>
                </c:pt>
                <c:pt idx="3">
                  <c:v>Value</c:v>
                </c:pt>
              </c:strCache>
            </c:strRef>
          </c:cat>
          <c:val>
            <c:numRef>
              <c:f>Sheet1!$C$2:$C$5</c:f>
              <c:numCache>
                <c:formatCode>0.00</c:formatCode>
                <c:ptCount val="4"/>
                <c:pt idx="0">
                  <c:v>9.229999999999998</c:v>
                </c:pt>
                <c:pt idx="1">
                  <c:v>7.92</c:v>
                </c:pt>
                <c:pt idx="2">
                  <c:v>7.44</c:v>
                </c:pt>
                <c:pt idx="3">
                  <c:v>6.84</c:v>
                </c:pt>
              </c:numCache>
            </c:numRef>
          </c:val>
          <c:extLst xmlns:c16r2="http://schemas.microsoft.com/office/drawing/2015/06/chart">
            <c:ext xmlns:c16="http://schemas.microsoft.com/office/drawing/2014/chart" uri="{C3380CC4-5D6E-409C-BE32-E72D297353CC}">
              <c16:uniqueId val="{00000001-F7FF-49E9-9797-0CEA70CF829D}"/>
            </c:ext>
          </c:extLst>
        </c:ser>
        <c:dLbls>
          <c:showLegendKey val="0"/>
          <c:showVal val="0"/>
          <c:showCatName val="0"/>
          <c:showSerName val="0"/>
          <c:showPercent val="0"/>
          <c:showBubbleSize val="0"/>
        </c:dLbls>
        <c:gapWidth val="80"/>
        <c:axId val="-2092029080"/>
        <c:axId val="-2092025720"/>
      </c:barChart>
      <c:catAx>
        <c:axId val="-2092029080"/>
        <c:scaling>
          <c:orientation val="maxMin"/>
        </c:scaling>
        <c:delete val="0"/>
        <c:axPos val="l"/>
        <c:numFmt formatCode="General" sourceLinked="0"/>
        <c:majorTickMark val="none"/>
        <c:minorTickMark val="none"/>
        <c:tickLblPos val="low"/>
        <c:spPr>
          <a:ln w="6350">
            <a:solidFill>
              <a:schemeClr val="bg1">
                <a:lumMod val="65000"/>
              </a:schemeClr>
            </a:solidFill>
          </a:ln>
        </c:spPr>
        <c:txPr>
          <a:bodyPr/>
          <a:lstStyle/>
          <a:p>
            <a:pPr>
              <a:defRPr sz="900">
                <a:solidFill>
                  <a:schemeClr val="tx1"/>
                </a:solidFill>
                <a:latin typeface="Arial" pitchFamily="34" charset="0"/>
                <a:cs typeface="Arial" pitchFamily="34" charset="0"/>
              </a:defRPr>
            </a:pPr>
            <a:endParaRPr lang="en-US"/>
          </a:p>
        </c:txPr>
        <c:crossAx val="-2092025720"/>
        <c:crosses val="autoZero"/>
        <c:auto val="1"/>
        <c:lblAlgn val="ctr"/>
        <c:lblOffset val="100"/>
        <c:noMultiLvlLbl val="0"/>
      </c:catAx>
      <c:valAx>
        <c:axId val="-2092025720"/>
        <c:scaling>
          <c:orientation val="minMax"/>
          <c:max val="12.0"/>
          <c:min val="0.0"/>
        </c:scaling>
        <c:delete val="0"/>
        <c:axPos val="b"/>
        <c:numFmt formatCode="0.00" sourceLinked="1"/>
        <c:majorTickMark val="none"/>
        <c:minorTickMark val="none"/>
        <c:tickLblPos val="none"/>
        <c:spPr>
          <a:ln>
            <a:noFill/>
          </a:ln>
        </c:spPr>
        <c:crossAx val="-2092029080"/>
        <c:crosses val="max"/>
        <c:crossBetween val="between"/>
      </c:valAx>
    </c:plotArea>
    <c:legend>
      <c:legendPos val="t"/>
      <c:layout>
        <c:manualLayout>
          <c:xMode val="edge"/>
          <c:yMode val="edge"/>
          <c:x val="0.569956947827565"/>
          <c:y val="0.0404067668597552"/>
          <c:w val="0.357661209614985"/>
          <c:h val="0.0842442930198667"/>
        </c:manualLayout>
      </c:layout>
      <c:overlay val="0"/>
      <c:txPr>
        <a:bodyPr/>
        <a:lstStyle/>
        <a:p>
          <a:pPr>
            <a:defRPr sz="900">
              <a:solidFill>
                <a:schemeClr val="bg1">
                  <a:lumMod val="5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0.09552</cdr:x>
      <cdr:y>0.68133</cdr:y>
    </cdr:from>
    <cdr:to>
      <cdr:x>0.19546</cdr:x>
      <cdr:y>0.76731</cdr:y>
    </cdr:to>
    <cdr:sp macro="" textlink="">
      <cdr:nvSpPr>
        <cdr:cNvPr id="2" name="TextBox 1"/>
        <cdr:cNvSpPr txBox="1"/>
      </cdr:nvSpPr>
      <cdr:spPr>
        <a:xfrm xmlns:a="http://schemas.openxmlformats.org/drawingml/2006/main">
          <a:off x="849629" y="3723728"/>
          <a:ext cx="889000" cy="469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0.01861</cdr:x>
      <cdr:y>0.1517</cdr:y>
    </cdr:from>
    <cdr:to>
      <cdr:x>0.92363</cdr:x>
      <cdr:y>0.1517</cdr:y>
    </cdr:to>
    <cdr:cxnSp macro="">
      <cdr:nvCxnSpPr>
        <cdr:cNvPr id="3" name="Straight Connector 2">
          <a:extLst xmlns:a="http://schemas.openxmlformats.org/drawingml/2006/main">
            <a:ext uri="{FF2B5EF4-FFF2-40B4-BE49-F238E27FC236}">
              <a16:creationId xmlns:a16="http://schemas.microsoft.com/office/drawing/2014/main" xmlns="" id="{377E478B-2455-4B53-A4E6-CCCD35DBF6BA}"/>
            </a:ext>
          </a:extLst>
        </cdr:cNvPr>
        <cdr:cNvCxnSpPr/>
      </cdr:nvCxnSpPr>
      <cdr:spPr>
        <a:xfrm xmlns:a="http://schemas.openxmlformats.org/drawingml/2006/main">
          <a:off x="98557" y="364751"/>
          <a:ext cx="4792913"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0.02672</cdr:x>
      <cdr:y>0.33733</cdr:y>
    </cdr:from>
    <cdr:to>
      <cdr:x>0.56245</cdr:x>
      <cdr:y>0.33733</cdr:y>
    </cdr:to>
    <cdr:cxnSp macro="">
      <cdr:nvCxnSpPr>
        <cdr:cNvPr id="3" name="Straight Connector 2">
          <a:extLst xmlns:a="http://schemas.openxmlformats.org/drawingml/2006/main">
            <a:ext uri="{FF2B5EF4-FFF2-40B4-BE49-F238E27FC236}">
              <a16:creationId xmlns:a16="http://schemas.microsoft.com/office/drawing/2014/main" xmlns="" id="{6322ADC0-1F47-446B-9F03-DC5B6ABBB6DC}"/>
            </a:ext>
          </a:extLst>
        </cdr:cNvPr>
        <cdr:cNvCxnSpPr/>
      </cdr:nvCxnSpPr>
      <cdr:spPr>
        <a:xfrm xmlns:a="http://schemas.openxmlformats.org/drawingml/2006/main">
          <a:off x="128122" y="1181447"/>
          <a:ext cx="2568575"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0.02437</cdr:x>
      <cdr:y>0.07217</cdr:y>
    </cdr:from>
    <cdr:to>
      <cdr:x>0.96777</cdr:x>
      <cdr:y>0.07217</cdr:y>
    </cdr:to>
    <cdr:cxnSp macro="">
      <cdr:nvCxnSpPr>
        <cdr:cNvPr id="3" name="Straight Connector 2">
          <a:extLst xmlns:a="http://schemas.openxmlformats.org/drawingml/2006/main">
            <a:ext uri="{FF2B5EF4-FFF2-40B4-BE49-F238E27FC236}">
              <a16:creationId xmlns:a16="http://schemas.microsoft.com/office/drawing/2014/main" xmlns="" id="{9909901A-B845-4981-A6AC-DBE96B398885}"/>
            </a:ext>
          </a:extLst>
        </cdr:cNvPr>
        <cdr:cNvCxnSpPr/>
      </cdr:nvCxnSpPr>
      <cdr:spPr>
        <a:xfrm xmlns:a="http://schemas.openxmlformats.org/drawingml/2006/main">
          <a:off x="118107" y="356358"/>
          <a:ext cx="4572000"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0.03977</cdr:x>
      <cdr:y>0.11368</cdr:y>
    </cdr:from>
    <cdr:to>
      <cdr:x>0.91477</cdr:x>
      <cdr:y>0.11368</cdr:y>
    </cdr:to>
    <cdr:cxnSp macro="">
      <cdr:nvCxnSpPr>
        <cdr:cNvPr id="5" name="Straight Connector 4">
          <a:extLst xmlns:a="http://schemas.openxmlformats.org/drawingml/2006/main">
            <a:ext uri="{FF2B5EF4-FFF2-40B4-BE49-F238E27FC236}">
              <a16:creationId xmlns:a16="http://schemas.microsoft.com/office/drawing/2014/main" xmlns="" id="{9E0B87F5-D0F1-40E4-ACF1-BD28D5D75CF1}"/>
            </a:ext>
          </a:extLst>
        </cdr:cNvPr>
        <cdr:cNvCxnSpPr/>
      </cdr:nvCxnSpPr>
      <cdr:spPr>
        <a:xfrm xmlns:a="http://schemas.openxmlformats.org/drawingml/2006/main">
          <a:off x="133341" y="314329"/>
          <a:ext cx="2933700"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0.08064</cdr:x>
      <cdr:y>0.84373</cdr:y>
    </cdr:from>
    <cdr:to>
      <cdr:x>0.12237</cdr:x>
      <cdr:y>0.98971</cdr:y>
    </cdr:to>
    <cdr:sp macro="" textlink="">
      <cdr:nvSpPr>
        <cdr:cNvPr id="6" name="TextBox 16"/>
        <cdr:cNvSpPr txBox="1"/>
      </cdr:nvSpPr>
      <cdr:spPr>
        <a:xfrm xmlns:a="http://schemas.openxmlformats.org/drawingml/2006/main">
          <a:off x="223067" y="1601016"/>
          <a:ext cx="115416" cy="276999"/>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t>1</a:t>
          </a:r>
          <a:br>
            <a:rPr lang="en-US" sz="900" dirty="0"/>
          </a:br>
          <a:r>
            <a:rPr lang="en-US" sz="900" dirty="0"/>
            <a:t>Yr</a:t>
          </a:r>
        </a:p>
      </cdr:txBody>
    </cdr:sp>
  </cdr:relSizeAnchor>
  <cdr:relSizeAnchor xmlns:cdr="http://schemas.openxmlformats.org/drawingml/2006/chartDrawing">
    <cdr:from>
      <cdr:x>0.17706</cdr:x>
      <cdr:y>0.84373</cdr:y>
    </cdr:from>
    <cdr:to>
      <cdr:x>0.21879</cdr:x>
      <cdr:y>0.98971</cdr:y>
    </cdr:to>
    <cdr:sp macro="" textlink="">
      <cdr:nvSpPr>
        <cdr:cNvPr id="7" name="TextBox 22"/>
        <cdr:cNvSpPr txBox="1"/>
      </cdr:nvSpPr>
      <cdr:spPr>
        <a:xfrm xmlns:a="http://schemas.openxmlformats.org/drawingml/2006/main">
          <a:off x="489767" y="1601016"/>
          <a:ext cx="115416" cy="276999"/>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t>5</a:t>
          </a:r>
          <a:br>
            <a:rPr lang="en-US" sz="900" dirty="0"/>
          </a:br>
          <a:r>
            <a:rPr lang="en-US" sz="900" dirty="0"/>
            <a:t>Yr</a:t>
          </a:r>
        </a:p>
      </cdr:txBody>
    </cdr:sp>
  </cdr:relSizeAnchor>
  <cdr:relSizeAnchor xmlns:cdr="http://schemas.openxmlformats.org/drawingml/2006/chartDrawing">
    <cdr:from>
      <cdr:x>0.30218</cdr:x>
      <cdr:y>0.84373</cdr:y>
    </cdr:from>
    <cdr:to>
      <cdr:x>0.34854</cdr:x>
      <cdr:y>0.98971</cdr:y>
    </cdr:to>
    <cdr:sp macro="" textlink="">
      <cdr:nvSpPr>
        <cdr:cNvPr id="8" name="TextBox 24"/>
        <cdr:cNvSpPr txBox="1"/>
      </cdr:nvSpPr>
      <cdr:spPr>
        <a:xfrm xmlns:a="http://schemas.openxmlformats.org/drawingml/2006/main">
          <a:off x="835842" y="1601016"/>
          <a:ext cx="128240" cy="276999"/>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t>10</a:t>
          </a:r>
          <a:br>
            <a:rPr lang="en-US" sz="900" dirty="0"/>
          </a:br>
          <a:r>
            <a:rPr lang="en-US" sz="900" dirty="0"/>
            <a:t>Yr</a:t>
          </a:r>
        </a:p>
      </cdr:txBody>
    </cdr:sp>
  </cdr:relSizeAnchor>
  <cdr:relSizeAnchor xmlns:cdr="http://schemas.openxmlformats.org/drawingml/2006/chartDrawing">
    <cdr:from>
      <cdr:x>0.67333</cdr:x>
      <cdr:y>0.84373</cdr:y>
    </cdr:from>
    <cdr:to>
      <cdr:x>0.71969</cdr:x>
      <cdr:y>0.98971</cdr:y>
    </cdr:to>
    <cdr:sp macro="" textlink="">
      <cdr:nvSpPr>
        <cdr:cNvPr id="9" name="TextBox 25"/>
        <cdr:cNvSpPr txBox="1"/>
      </cdr:nvSpPr>
      <cdr:spPr>
        <a:xfrm xmlns:a="http://schemas.openxmlformats.org/drawingml/2006/main">
          <a:off x="2215436" y="1978222"/>
          <a:ext cx="152536" cy="342267"/>
        </a:xfrm>
        <a:prstGeom xmlns:a="http://schemas.openxmlformats.org/drawingml/2006/main" prst="rect">
          <a:avLst/>
        </a:prstGeom>
        <a:noFill xmlns:a="http://schemas.openxmlformats.org/drawingml/2006/main"/>
      </cdr:spPr>
      <cdr:txBody>
        <a:bodyPr xmlns:a="http://schemas.openxmlformats.org/drawingml/2006/main" wrap="non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t>30</a:t>
          </a:r>
          <a:br>
            <a:rPr lang="en-US" sz="900" dirty="0"/>
          </a:br>
          <a:r>
            <a:rPr lang="en-US" sz="900" dirty="0"/>
            <a:t>Yr</a:t>
          </a:r>
        </a:p>
      </cdr:txBody>
    </cdr:sp>
  </cdr:relSizeAnchor>
  <cdr:relSizeAnchor xmlns:cdr="http://schemas.openxmlformats.org/drawingml/2006/chartDrawing">
    <cdr:from>
      <cdr:x>0.00213</cdr:x>
      <cdr:y>0.1339</cdr:y>
    </cdr:from>
    <cdr:to>
      <cdr:x>0.85593</cdr:x>
      <cdr:y>0.1339</cdr:y>
    </cdr:to>
    <cdr:cxnSp macro="">
      <cdr:nvCxnSpPr>
        <cdr:cNvPr id="10" name="Straight Connector 9">
          <a:extLst xmlns:a="http://schemas.openxmlformats.org/drawingml/2006/main">
            <a:ext uri="{FF2B5EF4-FFF2-40B4-BE49-F238E27FC236}">
              <a16:creationId xmlns:a16="http://schemas.microsoft.com/office/drawing/2014/main" xmlns="" id="{6BD79D6F-3372-4374-B94E-86F5883D4116}"/>
            </a:ext>
          </a:extLst>
        </cdr:cNvPr>
        <cdr:cNvCxnSpPr/>
      </cdr:nvCxnSpPr>
      <cdr:spPr>
        <a:xfrm xmlns:a="http://schemas.openxmlformats.org/drawingml/2006/main">
          <a:off x="7008" y="313954"/>
          <a:ext cx="2809217"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0.02191</cdr:x>
      <cdr:y>0.10694</cdr:y>
    </cdr:from>
    <cdr:to>
      <cdr:x>1</cdr:x>
      <cdr:y>0.10694</cdr:y>
    </cdr:to>
    <cdr:cxnSp macro="">
      <cdr:nvCxnSpPr>
        <cdr:cNvPr id="3" name="Straight Connector 2">
          <a:extLst xmlns:a="http://schemas.openxmlformats.org/drawingml/2006/main">
            <a:ext uri="{FF2B5EF4-FFF2-40B4-BE49-F238E27FC236}">
              <a16:creationId xmlns:a16="http://schemas.microsoft.com/office/drawing/2014/main" xmlns="" id="{4612AA9A-33E6-4349-89C0-BE31177E0630}"/>
            </a:ext>
          </a:extLst>
        </cdr:cNvPr>
        <cdr:cNvCxnSpPr/>
      </cdr:nvCxnSpPr>
      <cdr:spPr>
        <a:xfrm xmlns:a="http://schemas.openxmlformats.org/drawingml/2006/main">
          <a:off x="107181" y="347715"/>
          <a:ext cx="4784700"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6.xml><?xml version="1.0" encoding="utf-8"?>
<c:userShapes xmlns:c="http://schemas.openxmlformats.org/drawingml/2006/chart">
  <cdr:relSizeAnchor xmlns:cdr="http://schemas.openxmlformats.org/drawingml/2006/chartDrawing">
    <cdr:from>
      <cdr:x>0.02345</cdr:x>
      <cdr:y>0.19643</cdr:y>
    </cdr:from>
    <cdr:to>
      <cdr:x>0.92506</cdr:x>
      <cdr:y>0.19643</cdr:y>
    </cdr:to>
    <cdr:cxnSp macro="">
      <cdr:nvCxnSpPr>
        <cdr:cNvPr id="3" name="Straight Connector 2">
          <a:extLst xmlns:a="http://schemas.openxmlformats.org/drawingml/2006/main">
            <a:ext uri="{FF2B5EF4-FFF2-40B4-BE49-F238E27FC236}">
              <a16:creationId xmlns:a16="http://schemas.microsoft.com/office/drawing/2014/main" xmlns="" id="{FABE15FF-DCAD-4D9A-A59A-EE9E2E60E757}"/>
            </a:ext>
          </a:extLst>
        </cdr:cNvPr>
        <cdr:cNvCxnSpPr/>
      </cdr:nvCxnSpPr>
      <cdr:spPr>
        <a:xfrm xmlns:a="http://schemas.openxmlformats.org/drawingml/2006/main">
          <a:off x="124189" y="344363"/>
          <a:ext cx="4774836"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0.10661</cdr:x>
      <cdr:y>0.14374</cdr:y>
    </cdr:from>
    <cdr:to>
      <cdr:x>0.87719</cdr:x>
      <cdr:y>0.14374</cdr:y>
    </cdr:to>
    <cdr:cxnSp macro="">
      <cdr:nvCxnSpPr>
        <cdr:cNvPr id="2" name="Straight Connector 1">
          <a:extLst xmlns:a="http://schemas.openxmlformats.org/drawingml/2006/main">
            <a:ext uri="{FF2B5EF4-FFF2-40B4-BE49-F238E27FC236}">
              <a16:creationId xmlns:a16="http://schemas.microsoft.com/office/drawing/2014/main" xmlns="" id="{FBF530E0-D4FC-4673-B87D-689829F70911}"/>
            </a:ext>
          </a:extLst>
        </cdr:cNvPr>
        <cdr:cNvCxnSpPr/>
      </cdr:nvCxnSpPr>
      <cdr:spPr>
        <a:xfrm xmlns:a="http://schemas.openxmlformats.org/drawingml/2006/main">
          <a:off x="663065" y="364180"/>
          <a:ext cx="4792895"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0.01806</cdr:x>
      <cdr:y>0.14695</cdr:y>
    </cdr:from>
    <cdr:to>
      <cdr:x>0.92451</cdr:x>
      <cdr:y>0.14695</cdr:y>
    </cdr:to>
    <cdr:cxnSp macro="">
      <cdr:nvCxnSpPr>
        <cdr:cNvPr id="3" name="Straight Connector 2">
          <a:extLst xmlns:a="http://schemas.openxmlformats.org/drawingml/2006/main">
            <a:ext uri="{FF2B5EF4-FFF2-40B4-BE49-F238E27FC236}">
              <a16:creationId xmlns:a16="http://schemas.microsoft.com/office/drawing/2014/main" xmlns="" id="{B9CE994C-9D6E-4F39-9160-BEE8E00D98C6}"/>
            </a:ext>
          </a:extLst>
        </cdr:cNvPr>
        <cdr:cNvCxnSpPr/>
      </cdr:nvCxnSpPr>
      <cdr:spPr>
        <a:xfrm xmlns:a="http://schemas.openxmlformats.org/drawingml/2006/main">
          <a:off x="95633" y="367221"/>
          <a:ext cx="4800468"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0.01806</cdr:x>
      <cdr:y>0.14695</cdr:y>
    </cdr:from>
    <cdr:to>
      <cdr:x>0.92451</cdr:x>
      <cdr:y>0.14695</cdr:y>
    </cdr:to>
    <cdr:cxnSp macro="">
      <cdr:nvCxnSpPr>
        <cdr:cNvPr id="3" name="Straight Connector 2">
          <a:extLst xmlns:a="http://schemas.openxmlformats.org/drawingml/2006/main">
            <a:ext uri="{FF2B5EF4-FFF2-40B4-BE49-F238E27FC236}">
              <a16:creationId xmlns:a16="http://schemas.microsoft.com/office/drawing/2014/main" xmlns="" id="{73137CC7-8952-491A-8368-F2EE412E2746}"/>
            </a:ext>
          </a:extLst>
        </cdr:cNvPr>
        <cdr:cNvCxnSpPr/>
      </cdr:nvCxnSpPr>
      <cdr:spPr>
        <a:xfrm xmlns:a="http://schemas.openxmlformats.org/drawingml/2006/main">
          <a:off x="95633" y="367221"/>
          <a:ext cx="4800468"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cdr:x>
      <cdr:y>0.31169</cdr:y>
    </cdr:from>
    <cdr:to>
      <cdr:x>0.77178</cdr:x>
      <cdr:y>0.31169</cdr:y>
    </cdr:to>
    <cdr:cxnSp macro="">
      <cdr:nvCxnSpPr>
        <cdr:cNvPr id="3" name="Straight Connector 2">
          <a:extLst xmlns:a="http://schemas.openxmlformats.org/drawingml/2006/main">
            <a:ext uri="{FF2B5EF4-FFF2-40B4-BE49-F238E27FC236}">
              <a16:creationId xmlns:a16="http://schemas.microsoft.com/office/drawing/2014/main" xmlns="" id="{D6D97052-23B4-4E47-9A4C-3EA577D8C257}"/>
            </a:ext>
          </a:extLst>
        </cdr:cNvPr>
        <cdr:cNvCxnSpPr/>
      </cdr:nvCxnSpPr>
      <cdr:spPr>
        <a:xfrm xmlns:a="http://schemas.openxmlformats.org/drawingml/2006/main">
          <a:off x="0" y="843542"/>
          <a:ext cx="3605217"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0.03635</cdr:x>
      <cdr:y>0.07217</cdr:y>
    </cdr:from>
    <cdr:to>
      <cdr:x>0.96339</cdr:x>
      <cdr:y>0.07217</cdr:y>
    </cdr:to>
    <cdr:cxnSp macro="">
      <cdr:nvCxnSpPr>
        <cdr:cNvPr id="3" name="Straight Connector 2">
          <a:extLst xmlns:a="http://schemas.openxmlformats.org/drawingml/2006/main">
            <a:ext uri="{FF2B5EF4-FFF2-40B4-BE49-F238E27FC236}">
              <a16:creationId xmlns:a16="http://schemas.microsoft.com/office/drawing/2014/main" xmlns="" id="{BBDBA112-4406-4416-B2F2-A070B2D1012F}"/>
            </a:ext>
          </a:extLst>
        </cdr:cNvPr>
        <cdr:cNvCxnSpPr/>
      </cdr:nvCxnSpPr>
      <cdr:spPr>
        <a:xfrm xmlns:a="http://schemas.openxmlformats.org/drawingml/2006/main">
          <a:off x="154891" y="301585"/>
          <a:ext cx="3950208"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0.03635</cdr:x>
      <cdr:y>0.07217</cdr:y>
    </cdr:from>
    <cdr:to>
      <cdr:x>0.96339</cdr:x>
      <cdr:y>0.07217</cdr:y>
    </cdr:to>
    <cdr:cxnSp macro="">
      <cdr:nvCxnSpPr>
        <cdr:cNvPr id="3" name="Straight Connector 2">
          <a:extLst xmlns:a="http://schemas.openxmlformats.org/drawingml/2006/main">
            <a:ext uri="{FF2B5EF4-FFF2-40B4-BE49-F238E27FC236}">
              <a16:creationId xmlns:a16="http://schemas.microsoft.com/office/drawing/2014/main" xmlns="" id="{A59CDBF0-072C-483B-B1EA-57648EBE4C89}"/>
            </a:ext>
          </a:extLst>
        </cdr:cNvPr>
        <cdr:cNvCxnSpPr/>
      </cdr:nvCxnSpPr>
      <cdr:spPr>
        <a:xfrm xmlns:a="http://schemas.openxmlformats.org/drawingml/2006/main">
          <a:off x="154891" y="301585"/>
          <a:ext cx="3950208"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0.03635</cdr:x>
      <cdr:y>0.07217</cdr:y>
    </cdr:from>
    <cdr:to>
      <cdr:x>0.96339</cdr:x>
      <cdr:y>0.07217</cdr:y>
    </cdr:to>
    <cdr:cxnSp macro="">
      <cdr:nvCxnSpPr>
        <cdr:cNvPr id="3" name="Straight Connector 2">
          <a:extLst xmlns:a="http://schemas.openxmlformats.org/drawingml/2006/main">
            <a:ext uri="{FF2B5EF4-FFF2-40B4-BE49-F238E27FC236}">
              <a16:creationId xmlns:a16="http://schemas.microsoft.com/office/drawing/2014/main" xmlns="" id="{358FC0C6-7E3F-4E46-BBA7-E683CBDCE0F8}"/>
            </a:ext>
          </a:extLst>
        </cdr:cNvPr>
        <cdr:cNvCxnSpPr/>
      </cdr:nvCxnSpPr>
      <cdr:spPr>
        <a:xfrm xmlns:a="http://schemas.openxmlformats.org/drawingml/2006/main">
          <a:off x="154891" y="301585"/>
          <a:ext cx="3950208"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0.03635</cdr:x>
      <cdr:y>0.07217</cdr:y>
    </cdr:from>
    <cdr:to>
      <cdr:x>0.96339</cdr:x>
      <cdr:y>0.07217</cdr:y>
    </cdr:to>
    <cdr:cxnSp macro="">
      <cdr:nvCxnSpPr>
        <cdr:cNvPr id="3" name="Straight Connector 2">
          <a:extLst xmlns:a="http://schemas.openxmlformats.org/drawingml/2006/main">
            <a:ext uri="{FF2B5EF4-FFF2-40B4-BE49-F238E27FC236}">
              <a16:creationId xmlns:a16="http://schemas.microsoft.com/office/drawing/2014/main" xmlns="" id="{38C73587-EE5A-4342-B42F-5AE43B123851}"/>
            </a:ext>
          </a:extLst>
        </cdr:cNvPr>
        <cdr:cNvCxnSpPr/>
      </cdr:nvCxnSpPr>
      <cdr:spPr>
        <a:xfrm xmlns:a="http://schemas.openxmlformats.org/drawingml/2006/main">
          <a:off x="154891" y="301585"/>
          <a:ext cx="3950208" cy="0"/>
        </a:xfrm>
        <a:prstGeom xmlns:a="http://schemas.openxmlformats.org/drawingml/2006/main" prst="line">
          <a:avLst/>
        </a:prstGeom>
        <a:ln xmlns:a="http://schemas.openxmlformats.org/drawingml/2006/main" w="63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0"/>
            <a:ext cx="3043344" cy="465456"/>
          </a:xfrm>
          <a:prstGeom prst="rect">
            <a:avLst/>
          </a:prstGeom>
        </p:spPr>
        <p:txBody>
          <a:bodyPr vert="horz" lIns="92406" tIns="46206" rIns="92406" bIns="46206" rtlCol="0"/>
          <a:lstStyle>
            <a:lvl1pPr algn="l">
              <a:defRPr sz="1100"/>
            </a:lvl1pPr>
          </a:lstStyle>
          <a:p>
            <a:endParaRPr lang="en-US" dirty="0"/>
          </a:p>
        </p:txBody>
      </p:sp>
      <p:sp>
        <p:nvSpPr>
          <p:cNvPr id="3" name="Date Placeholder 2"/>
          <p:cNvSpPr>
            <a:spLocks noGrp="1"/>
          </p:cNvSpPr>
          <p:nvPr>
            <p:ph type="dt" idx="1"/>
          </p:nvPr>
        </p:nvSpPr>
        <p:spPr>
          <a:xfrm>
            <a:off x="3978136" y="10"/>
            <a:ext cx="3043344" cy="465456"/>
          </a:xfrm>
          <a:prstGeom prst="rect">
            <a:avLst/>
          </a:prstGeom>
        </p:spPr>
        <p:txBody>
          <a:bodyPr vert="horz" lIns="92406" tIns="46206" rIns="92406" bIns="46206" rtlCol="0"/>
          <a:lstStyle>
            <a:lvl1pPr algn="r">
              <a:defRPr sz="1100"/>
            </a:lvl1pPr>
          </a:lstStyle>
          <a:p>
            <a:fld id="{86CEC522-08D6-41D7-BD17-4A764ED892E3}" type="datetimeFigureOut">
              <a:rPr lang="en-US" smtClean="0"/>
              <a:pPr/>
              <a:t>2/21/18</a:t>
            </a:fld>
            <a:endParaRPr lang="en-US" dirty="0"/>
          </a:p>
        </p:txBody>
      </p:sp>
      <p:sp>
        <p:nvSpPr>
          <p:cNvPr id="4" name="Slide Image Placeholder 3"/>
          <p:cNvSpPr>
            <a:spLocks noGrp="1" noRot="1" noChangeAspect="1"/>
          </p:cNvSpPr>
          <p:nvPr>
            <p:ph type="sldImg" idx="2"/>
          </p:nvPr>
        </p:nvSpPr>
        <p:spPr>
          <a:xfrm>
            <a:off x="1250950" y="696913"/>
            <a:ext cx="4521200" cy="3492500"/>
          </a:xfrm>
          <a:prstGeom prst="rect">
            <a:avLst/>
          </a:prstGeom>
          <a:noFill/>
          <a:ln w="12700">
            <a:solidFill>
              <a:prstClr val="black"/>
            </a:solidFill>
          </a:ln>
        </p:spPr>
        <p:txBody>
          <a:bodyPr vert="horz" lIns="92406" tIns="46206" rIns="92406" bIns="46206" rtlCol="0" anchor="ctr"/>
          <a:lstStyle/>
          <a:p>
            <a:endParaRPr lang="en-US" dirty="0"/>
          </a:p>
        </p:txBody>
      </p:sp>
      <p:sp>
        <p:nvSpPr>
          <p:cNvPr id="5" name="Notes Placeholder 4"/>
          <p:cNvSpPr>
            <a:spLocks noGrp="1"/>
          </p:cNvSpPr>
          <p:nvPr>
            <p:ph type="body" sz="quarter" idx="3"/>
          </p:nvPr>
        </p:nvSpPr>
        <p:spPr>
          <a:xfrm>
            <a:off x="702310" y="4421832"/>
            <a:ext cx="5618480" cy="4189096"/>
          </a:xfrm>
          <a:prstGeom prst="rect">
            <a:avLst/>
          </a:prstGeom>
        </p:spPr>
        <p:txBody>
          <a:bodyPr vert="horz" lIns="92406" tIns="46206" rIns="92406" bIns="4620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842038"/>
            <a:ext cx="3043344" cy="465456"/>
          </a:xfrm>
          <a:prstGeom prst="rect">
            <a:avLst/>
          </a:prstGeom>
        </p:spPr>
        <p:txBody>
          <a:bodyPr vert="horz" lIns="92406" tIns="46206" rIns="92406" bIns="46206"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8136" y="8842038"/>
            <a:ext cx="3043344" cy="465456"/>
          </a:xfrm>
          <a:prstGeom prst="rect">
            <a:avLst/>
          </a:prstGeom>
        </p:spPr>
        <p:txBody>
          <a:bodyPr vert="horz" lIns="92406" tIns="46206" rIns="92406" bIns="46206" rtlCol="0" anchor="b"/>
          <a:lstStyle>
            <a:lvl1pPr algn="r">
              <a:defRPr sz="1100"/>
            </a:lvl1pPr>
          </a:lstStyle>
          <a:p>
            <a:fld id="{C026C3DD-909A-435F-A8A6-9918FB0A88D5}" type="slidenum">
              <a:rPr lang="en-US" smtClean="0"/>
              <a:pPr/>
              <a:t>‹#›</a:t>
            </a:fld>
            <a:endParaRPr lang="en-US" dirty="0"/>
          </a:p>
        </p:txBody>
      </p:sp>
    </p:spTree>
    <p:extLst>
      <p:ext uri="{BB962C8B-B14F-4D97-AF65-F5344CB8AC3E}">
        <p14:creationId xmlns:p14="http://schemas.microsoft.com/office/powerpoint/2010/main" val="2509161024"/>
      </p:ext>
    </p:extLst>
  </p:cSld>
  <p:clrMap bg1="lt1" tx1="dk1" bg2="lt2" tx2="dk2" accent1="accent1" accent2="accent2" accent3="accent3" accent4="accent4" accent5="accent5" accent6="accent6" hlink="hlink" folHlink="folHlink"/>
  <p:notesStyle>
    <a:lvl1pPr marL="0" algn="l" defTabSz="913866" rtl="0" eaLnBrk="1" latinLnBrk="0" hangingPunct="1">
      <a:defRPr sz="1200" kern="1200">
        <a:solidFill>
          <a:schemeClr val="tx1"/>
        </a:solidFill>
        <a:latin typeface="+mn-lt"/>
        <a:ea typeface="+mn-ea"/>
        <a:cs typeface="+mn-cs"/>
      </a:defRPr>
    </a:lvl1pPr>
    <a:lvl2pPr marL="456932" algn="l" defTabSz="913866" rtl="0" eaLnBrk="1" latinLnBrk="0" hangingPunct="1">
      <a:defRPr sz="1200" kern="1200">
        <a:solidFill>
          <a:schemeClr val="tx1"/>
        </a:solidFill>
        <a:latin typeface="+mn-lt"/>
        <a:ea typeface="+mn-ea"/>
        <a:cs typeface="+mn-cs"/>
      </a:defRPr>
    </a:lvl2pPr>
    <a:lvl3pPr marL="913866" algn="l" defTabSz="913866" rtl="0" eaLnBrk="1" latinLnBrk="0" hangingPunct="1">
      <a:defRPr sz="1200" kern="1200">
        <a:solidFill>
          <a:schemeClr val="tx1"/>
        </a:solidFill>
        <a:latin typeface="+mn-lt"/>
        <a:ea typeface="+mn-ea"/>
        <a:cs typeface="+mn-cs"/>
      </a:defRPr>
    </a:lvl3pPr>
    <a:lvl4pPr marL="1370798" algn="l" defTabSz="913866" rtl="0" eaLnBrk="1" latinLnBrk="0" hangingPunct="1">
      <a:defRPr sz="1200" kern="1200">
        <a:solidFill>
          <a:schemeClr val="tx1"/>
        </a:solidFill>
        <a:latin typeface="+mn-lt"/>
        <a:ea typeface="+mn-ea"/>
        <a:cs typeface="+mn-cs"/>
      </a:defRPr>
    </a:lvl4pPr>
    <a:lvl5pPr marL="1827730" algn="l" defTabSz="913866" rtl="0" eaLnBrk="1" latinLnBrk="0" hangingPunct="1">
      <a:defRPr sz="1200" kern="1200">
        <a:solidFill>
          <a:schemeClr val="tx1"/>
        </a:solidFill>
        <a:latin typeface="+mn-lt"/>
        <a:ea typeface="+mn-ea"/>
        <a:cs typeface="+mn-cs"/>
      </a:defRPr>
    </a:lvl5pPr>
    <a:lvl6pPr marL="2284663" algn="l" defTabSz="913866" rtl="0" eaLnBrk="1" latinLnBrk="0" hangingPunct="1">
      <a:defRPr sz="1200" kern="1200">
        <a:solidFill>
          <a:schemeClr val="tx1"/>
        </a:solidFill>
        <a:latin typeface="+mn-lt"/>
        <a:ea typeface="+mn-ea"/>
        <a:cs typeface="+mn-cs"/>
      </a:defRPr>
    </a:lvl6pPr>
    <a:lvl7pPr marL="2741597" algn="l" defTabSz="913866" rtl="0" eaLnBrk="1" latinLnBrk="0" hangingPunct="1">
      <a:defRPr sz="1200" kern="1200">
        <a:solidFill>
          <a:schemeClr val="tx1"/>
        </a:solidFill>
        <a:latin typeface="+mn-lt"/>
        <a:ea typeface="+mn-ea"/>
        <a:cs typeface="+mn-cs"/>
      </a:defRPr>
    </a:lvl7pPr>
    <a:lvl8pPr marL="3198529" algn="l" defTabSz="913866" rtl="0" eaLnBrk="1" latinLnBrk="0" hangingPunct="1">
      <a:defRPr sz="1200" kern="1200">
        <a:solidFill>
          <a:schemeClr val="tx1"/>
        </a:solidFill>
        <a:latin typeface="+mn-lt"/>
        <a:ea typeface="+mn-ea"/>
        <a:cs typeface="+mn-cs"/>
      </a:defRPr>
    </a:lvl8pPr>
    <a:lvl9pPr marL="3655462" algn="l" defTabSz="9138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212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1</a:t>
            </a:fld>
            <a:endParaRPr lang="en-US" dirty="0"/>
          </a:p>
        </p:txBody>
      </p:sp>
    </p:spTree>
    <p:extLst>
      <p:ext uri="{BB962C8B-B14F-4D97-AF65-F5344CB8AC3E}">
        <p14:creationId xmlns:p14="http://schemas.microsoft.com/office/powerpoint/2010/main" val="4082807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5325"/>
            <a:ext cx="4521200" cy="3494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17283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5325"/>
            <a:ext cx="4521200" cy="3494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17283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21200"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02004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21200"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10200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8500"/>
            <a:ext cx="4518025"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229827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21200"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026792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21200"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6060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212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2</a:t>
            </a:fld>
            <a:endParaRPr lang="en-US" dirty="0"/>
          </a:p>
        </p:txBody>
      </p:sp>
    </p:spTree>
    <p:extLst>
      <p:ext uri="{BB962C8B-B14F-4D97-AF65-F5344CB8AC3E}">
        <p14:creationId xmlns:p14="http://schemas.microsoft.com/office/powerpoint/2010/main" val="1063992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212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3</a:t>
            </a:fld>
            <a:endParaRPr lang="en-US" dirty="0"/>
          </a:p>
        </p:txBody>
      </p:sp>
    </p:spTree>
    <p:extLst>
      <p:ext uri="{BB962C8B-B14F-4D97-AF65-F5344CB8AC3E}">
        <p14:creationId xmlns:p14="http://schemas.microsoft.com/office/powerpoint/2010/main" val="414940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212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4</a:t>
            </a:fld>
            <a:endParaRPr lang="en-US" dirty="0"/>
          </a:p>
        </p:txBody>
      </p:sp>
    </p:spTree>
    <p:extLst>
      <p:ext uri="{BB962C8B-B14F-4D97-AF65-F5344CB8AC3E}">
        <p14:creationId xmlns:p14="http://schemas.microsoft.com/office/powerpoint/2010/main" val="27067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212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5</a:t>
            </a:fld>
            <a:endParaRPr lang="en-US" dirty="0"/>
          </a:p>
        </p:txBody>
      </p:sp>
    </p:spTree>
    <p:extLst>
      <p:ext uri="{BB962C8B-B14F-4D97-AF65-F5344CB8AC3E}">
        <p14:creationId xmlns:p14="http://schemas.microsoft.com/office/powerpoint/2010/main" val="2796121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212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6</a:t>
            </a:fld>
            <a:endParaRPr lang="en-US" dirty="0"/>
          </a:p>
        </p:txBody>
      </p:sp>
    </p:spTree>
    <p:extLst>
      <p:ext uri="{BB962C8B-B14F-4D97-AF65-F5344CB8AC3E}">
        <p14:creationId xmlns:p14="http://schemas.microsoft.com/office/powerpoint/2010/main" val="580782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21200"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52356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21200"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955567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21200"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56726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32300" y="4334726"/>
            <a:ext cx="4879340" cy="1883198"/>
          </a:xfrm>
        </p:spPr>
        <p:txBody>
          <a:bodyPr lIns="0" tIns="0" rIns="0" bIns="0" anchor="t" anchorCtr="0">
            <a:noAutofit/>
          </a:bodyPr>
          <a:lstStyle>
            <a:lvl1pPr algn="r">
              <a:defRPr sz="14000">
                <a:solidFill>
                  <a:srgbClr val="B44E25"/>
                </a:solidFill>
                <a:latin typeface="Arial" pitchFamily="34" charset="0"/>
                <a:cs typeface="Arial" pitchFamily="34" charset="0"/>
              </a:defRPr>
            </a:lvl1pPr>
          </a:lstStyle>
          <a:p>
            <a:r>
              <a:rPr lang="en-US" dirty="0" smtClean="0"/>
              <a:t>Q</a:t>
            </a:r>
            <a:endParaRPr lang="en-US" dirty="0"/>
          </a:p>
        </p:txBody>
      </p:sp>
      <p:sp>
        <p:nvSpPr>
          <p:cNvPr id="3" name="Subtitle 2"/>
          <p:cNvSpPr>
            <a:spLocks noGrp="1"/>
          </p:cNvSpPr>
          <p:nvPr>
            <p:ph type="subTitle" idx="1" hasCustomPrompt="1"/>
          </p:nvPr>
        </p:nvSpPr>
        <p:spPr>
          <a:xfrm>
            <a:off x="4432305" y="6416045"/>
            <a:ext cx="4818380" cy="384494"/>
          </a:xfrm>
        </p:spPr>
        <p:txBody>
          <a:bodyPr lIns="0" tIns="0" rIns="0" bIns="0" anchor="t" anchorCtr="0">
            <a:noAutofit/>
          </a:bodyPr>
          <a:lstStyle>
            <a:lvl1pPr marL="0" indent="0" algn="r">
              <a:buNone/>
              <a:defRPr sz="2600" baseline="0">
                <a:solidFill>
                  <a:schemeClr val="bg1">
                    <a:lumMod val="50000"/>
                  </a:schemeClr>
                </a:solidFill>
              </a:defRPr>
            </a:lvl1pPr>
            <a:lvl2pPr marL="509115" indent="0" algn="ctr">
              <a:buNone/>
              <a:defRPr>
                <a:solidFill>
                  <a:schemeClr val="tx1">
                    <a:tint val="75000"/>
                  </a:schemeClr>
                </a:solidFill>
              </a:defRPr>
            </a:lvl2pPr>
            <a:lvl3pPr marL="1018228" indent="0" algn="ctr">
              <a:buNone/>
              <a:defRPr>
                <a:solidFill>
                  <a:schemeClr val="tx1">
                    <a:tint val="75000"/>
                  </a:schemeClr>
                </a:solidFill>
              </a:defRPr>
            </a:lvl3pPr>
            <a:lvl4pPr marL="1527344" indent="0" algn="ctr">
              <a:buNone/>
              <a:defRPr>
                <a:solidFill>
                  <a:schemeClr val="tx1">
                    <a:tint val="75000"/>
                  </a:schemeClr>
                </a:solidFill>
              </a:defRPr>
            </a:lvl4pPr>
            <a:lvl5pPr marL="2036458" indent="0" algn="ctr">
              <a:buNone/>
              <a:defRPr>
                <a:solidFill>
                  <a:schemeClr val="tx1">
                    <a:tint val="75000"/>
                  </a:schemeClr>
                </a:solidFill>
              </a:defRPr>
            </a:lvl5pPr>
            <a:lvl6pPr marL="2545574" indent="0" algn="ctr">
              <a:buNone/>
              <a:defRPr>
                <a:solidFill>
                  <a:schemeClr val="tx1">
                    <a:tint val="75000"/>
                  </a:schemeClr>
                </a:solidFill>
              </a:defRPr>
            </a:lvl6pPr>
            <a:lvl7pPr marL="3054686" indent="0" algn="ctr">
              <a:buNone/>
              <a:defRPr>
                <a:solidFill>
                  <a:schemeClr val="tx1">
                    <a:tint val="75000"/>
                  </a:schemeClr>
                </a:solidFill>
              </a:defRPr>
            </a:lvl7pPr>
            <a:lvl8pPr marL="3563802" indent="0" algn="ctr">
              <a:buNone/>
              <a:defRPr>
                <a:solidFill>
                  <a:schemeClr val="tx1">
                    <a:tint val="75000"/>
                  </a:schemeClr>
                </a:solidFill>
              </a:defRPr>
            </a:lvl8pPr>
            <a:lvl9pPr marL="4072914" indent="0" algn="ctr">
              <a:buNone/>
              <a:defRPr>
                <a:solidFill>
                  <a:schemeClr val="tx1">
                    <a:tint val="75000"/>
                  </a:schemeClr>
                </a:solidFill>
              </a:defRPr>
            </a:lvl9pPr>
          </a:lstStyle>
          <a:p>
            <a:r>
              <a:rPr lang="en-US" dirty="0"/>
              <a:t>Click to edit title</a:t>
            </a:r>
          </a:p>
        </p:txBody>
      </p:sp>
      <p:sp>
        <p:nvSpPr>
          <p:cNvPr id="12" name="Text Placeholder 11"/>
          <p:cNvSpPr>
            <a:spLocks noGrp="1"/>
          </p:cNvSpPr>
          <p:nvPr>
            <p:ph type="body" sz="quarter" idx="11" hasCustomPrompt="1"/>
          </p:nvPr>
        </p:nvSpPr>
        <p:spPr>
          <a:xfrm>
            <a:off x="4432305" y="6847523"/>
            <a:ext cx="4818380" cy="457200"/>
          </a:xfrm>
        </p:spPr>
        <p:txBody>
          <a:bodyPr lIns="0" tIns="0" rIns="0" bIns="0">
            <a:noAutofit/>
          </a:bodyPr>
          <a:lstStyle>
            <a:lvl1pPr marL="0" indent="0" algn="r">
              <a:buNone/>
              <a:defRPr sz="1800" baseline="0">
                <a:solidFill>
                  <a:schemeClr val="bg1">
                    <a:lumMod val="50000"/>
                  </a:schemeClr>
                </a:solidFill>
              </a:defRPr>
            </a:lvl1pPr>
            <a:lvl2pPr>
              <a:defRPr sz="1800"/>
            </a:lvl2pPr>
            <a:lvl3pPr>
              <a:defRPr sz="1800"/>
            </a:lvl3pPr>
            <a:lvl4pPr>
              <a:defRPr sz="1800"/>
            </a:lvl4pPr>
            <a:lvl5pPr>
              <a:defRPr sz="1800"/>
            </a:lvl5pPr>
          </a:lstStyle>
          <a:p>
            <a:pPr lvl="0"/>
            <a:r>
              <a:rPr lang="en-US" dirty="0"/>
              <a:t>Click to edit Quarter Year</a:t>
            </a:r>
          </a:p>
        </p:txBody>
      </p:sp>
      <p:sp>
        <p:nvSpPr>
          <p:cNvPr id="19" name="Picture Placeholder 18"/>
          <p:cNvSpPr>
            <a:spLocks noGrp="1"/>
          </p:cNvSpPr>
          <p:nvPr>
            <p:ph type="pic" sz="quarter" idx="13" hasCustomPrompt="1"/>
          </p:nvPr>
        </p:nvSpPr>
        <p:spPr>
          <a:xfrm>
            <a:off x="485777" y="674099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8" name="Rectangle 7"/>
          <p:cNvSpPr/>
          <p:nvPr userDrawn="1"/>
        </p:nvSpPr>
        <p:spPr>
          <a:xfrm>
            <a:off x="0" y="0"/>
            <a:ext cx="10058400" cy="4206875"/>
          </a:xfrm>
          <a:prstGeom prst="rect">
            <a:avLst/>
          </a:prstGeom>
          <a:solidFill>
            <a:srgbClr val="24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43152"/>
              </a:solidFill>
            </a:endParaRPr>
          </a:p>
        </p:txBody>
      </p:sp>
    </p:spTree>
    <p:extLst>
      <p:ext uri="{BB962C8B-B14F-4D97-AF65-F5344CB8AC3E}">
        <p14:creationId xmlns:p14="http://schemas.microsoft.com/office/powerpoint/2010/main" val="198718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594360" y="677016"/>
            <a:ext cx="9052560" cy="521864"/>
          </a:xfrm>
        </p:spPr>
        <p:txBody>
          <a:bodyPr lIns="91388" tIns="54833" rIns="91388" bIns="54833" anchor="t">
            <a:noAutofit/>
          </a:bodyPr>
          <a:lstStyle>
            <a:lvl1pPr algn="l">
              <a:defRPr sz="2600">
                <a:solidFill>
                  <a:srgbClr val="263559"/>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2" name="Text Placeholder 11"/>
          <p:cNvSpPr>
            <a:spLocks noGrp="1"/>
          </p:cNvSpPr>
          <p:nvPr>
            <p:ph type="body" sz="quarter" idx="14" hasCustomPrompt="1"/>
          </p:nvPr>
        </p:nvSpPr>
        <p:spPr>
          <a:xfrm>
            <a:off x="594361"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14" name="Text Placeholder 13"/>
          <p:cNvSpPr>
            <a:spLocks noGrp="1"/>
          </p:cNvSpPr>
          <p:nvPr>
            <p:ph type="body" sz="quarter" idx="15" hasCustomPrompt="1"/>
          </p:nvPr>
        </p:nvSpPr>
        <p:spPr>
          <a:xfrm>
            <a:off x="594360" y="7134371"/>
            <a:ext cx="851916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17" name="Text Placeholder 15"/>
          <p:cNvSpPr>
            <a:spLocks noGrp="1"/>
          </p:cNvSpPr>
          <p:nvPr>
            <p:ph type="body" sz="quarter" idx="17" hasCustomPrompt="1"/>
          </p:nvPr>
        </p:nvSpPr>
        <p:spPr>
          <a:xfrm>
            <a:off x="4607560" y="1795796"/>
            <a:ext cx="4901565" cy="4808855"/>
          </a:xfrm>
        </p:spPr>
        <p:txBody>
          <a:bodyPr lIns="91388" rIns="91388" anchor="t">
            <a:noAutofit/>
          </a:bodyPr>
          <a:lstStyle>
            <a:lvl1pPr marL="182774" indent="-182774">
              <a:lnSpc>
                <a:spcPct val="110000"/>
              </a:lnSpc>
              <a:spcBef>
                <a:spcPts val="900"/>
              </a:spcBef>
              <a:buNone/>
              <a:defRPr sz="1600"/>
            </a:lvl1pPr>
            <a:lvl2pPr marL="0" indent="0">
              <a:lnSpc>
                <a:spcPct val="110000"/>
              </a:lnSpc>
              <a:spcBef>
                <a:spcPts val="900"/>
              </a:spcBef>
              <a:buClr>
                <a:schemeClr val="bg1">
                  <a:lumMod val="50000"/>
                </a:schemeClr>
              </a:buClr>
              <a:buFont typeface="Arial" pitchFamily="34" charset="0"/>
              <a:buNone/>
              <a:defRPr sz="1600">
                <a:solidFill>
                  <a:schemeClr val="bg1">
                    <a:lumMod val="50000"/>
                  </a:schemeClr>
                </a:solidFill>
              </a:defRPr>
            </a:lvl2pPr>
            <a:lvl3pPr marL="365546" indent="-182774">
              <a:lnSpc>
                <a:spcPct val="110000"/>
              </a:lnSpc>
              <a:spcBef>
                <a:spcPts val="599"/>
              </a:spcBef>
              <a:buClr>
                <a:schemeClr val="bg1">
                  <a:lumMod val="50000"/>
                </a:schemeClr>
              </a:buClr>
              <a:buFont typeface="Avenir LT Std 35 Light" pitchFamily="34" charset="0"/>
              <a:buChar char="–"/>
              <a:defRPr sz="1100"/>
            </a:lvl3pPr>
            <a:lvl4pPr>
              <a:lnSpc>
                <a:spcPct val="110000"/>
              </a:lnSpc>
              <a:spcBef>
                <a:spcPts val="599"/>
              </a:spcBef>
              <a:defRPr sz="1100"/>
            </a:lvl4pPr>
            <a:lvl5pPr>
              <a:lnSpc>
                <a:spcPct val="110000"/>
              </a:lnSpc>
              <a:spcBef>
                <a:spcPts val="599"/>
              </a:spcBef>
              <a:defRPr sz="1100"/>
            </a:lvl5pPr>
          </a:lstStyle>
          <a:p>
            <a:pPr lvl="0"/>
            <a:r>
              <a:rPr lang="en-US" dirty="0"/>
              <a:t>Overview:</a:t>
            </a:r>
          </a:p>
          <a:p>
            <a:pPr lvl="1"/>
            <a:r>
              <a:rPr lang="en-US" dirty="0"/>
              <a:t>Contents goes here</a:t>
            </a:r>
          </a:p>
          <a:p>
            <a:pPr lvl="1"/>
            <a:r>
              <a:rPr lang="en-US" dirty="0"/>
              <a:t>Contents goes here</a:t>
            </a:r>
          </a:p>
        </p:txBody>
      </p:sp>
      <p:sp>
        <p:nvSpPr>
          <p:cNvPr id="21" name="Text Placeholder 20"/>
          <p:cNvSpPr>
            <a:spLocks noGrp="1"/>
          </p:cNvSpPr>
          <p:nvPr>
            <p:ph type="body" sz="quarter" idx="18"/>
          </p:nvPr>
        </p:nvSpPr>
        <p:spPr>
          <a:xfrm>
            <a:off x="604843" y="1799825"/>
            <a:ext cx="3642042" cy="4808538"/>
          </a:xfrm>
        </p:spPr>
        <p:txBody>
          <a:bodyPr lIns="91388" rIns="0">
            <a:noAutofit/>
          </a:bodyPr>
          <a:lstStyle>
            <a:lvl1pPr marL="0" indent="0">
              <a:lnSpc>
                <a:spcPts val="1500"/>
              </a:lnSpc>
              <a:spcBef>
                <a:spcPts val="1200"/>
              </a:spcBef>
              <a:buFontTx/>
              <a:buNone/>
              <a:defRPr sz="11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cxnSp>
        <p:nvCxnSpPr>
          <p:cNvPr id="11" name="Straight Connector 10"/>
          <p:cNvCxnSpPr/>
          <p:nvPr userDrawn="1"/>
        </p:nvCxnSpPr>
        <p:spPr>
          <a:xfrm>
            <a:off x="4479925" y="1881181"/>
            <a:ext cx="0" cy="506363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Picture Placeholder 2" descr="ABGWealth-Logo.ai"/>
          <p:cNvPicPr>
            <a:picLocks noChangeAspect="1"/>
          </p:cNvPicPr>
          <p:nvPr userDrawn="1"/>
        </p:nvPicPr>
        <p:blipFill rotWithShape="1">
          <a:blip r:embed="rId2">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48632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1/2 pg">
    <p:spTree>
      <p:nvGrpSpPr>
        <p:cNvPr id="1" name=""/>
        <p:cNvGrpSpPr/>
        <p:nvPr/>
      </p:nvGrpSpPr>
      <p:grpSpPr>
        <a:xfrm>
          <a:off x="0" y="0"/>
          <a:ext cx="0" cy="0"/>
          <a:chOff x="0" y="0"/>
          <a:chExt cx="0" cy="0"/>
        </a:xfrm>
      </p:grpSpPr>
      <p:sp>
        <p:nvSpPr>
          <p:cNvPr id="2" name="Title 1"/>
          <p:cNvSpPr>
            <a:spLocks noGrp="1"/>
          </p:cNvSpPr>
          <p:nvPr>
            <p:ph type="title"/>
          </p:nvPr>
        </p:nvSpPr>
        <p:spPr>
          <a:xfrm>
            <a:off x="594360" y="677016"/>
            <a:ext cx="9052560" cy="521864"/>
          </a:xfrm>
        </p:spPr>
        <p:txBody>
          <a:bodyPr lIns="91388" tIns="54833" rIns="91388" bIns="54833" anchor="t">
            <a:noAutofit/>
          </a:bodyPr>
          <a:lstStyle>
            <a:lvl1pPr algn="l">
              <a:defRPr sz="2600">
                <a:solidFill>
                  <a:srgbClr val="263559"/>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2" name="Text Placeholder 11"/>
          <p:cNvSpPr>
            <a:spLocks noGrp="1"/>
          </p:cNvSpPr>
          <p:nvPr>
            <p:ph type="body" sz="quarter" idx="14" hasCustomPrompt="1"/>
          </p:nvPr>
        </p:nvSpPr>
        <p:spPr>
          <a:xfrm>
            <a:off x="594361"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14" name="Text Placeholder 13"/>
          <p:cNvSpPr>
            <a:spLocks noGrp="1"/>
          </p:cNvSpPr>
          <p:nvPr>
            <p:ph type="body" sz="quarter" idx="15" hasCustomPrompt="1"/>
          </p:nvPr>
        </p:nvSpPr>
        <p:spPr>
          <a:xfrm>
            <a:off x="594360" y="7134371"/>
            <a:ext cx="8529320" cy="400050"/>
          </a:xfrm>
        </p:spPr>
        <p:txBody>
          <a:bodyPr lIns="91388" tIns="91388"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cxnSp>
        <p:nvCxnSpPr>
          <p:cNvPr id="19" name="Straight Connector 18"/>
          <p:cNvCxnSpPr/>
          <p:nvPr userDrawn="1"/>
        </p:nvCxnSpPr>
        <p:spPr>
          <a:xfrm>
            <a:off x="4479925" y="1881176"/>
            <a:ext cx="0" cy="4808537"/>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18"/>
          </p:nvPr>
        </p:nvSpPr>
        <p:spPr>
          <a:xfrm>
            <a:off x="604843" y="1790200"/>
            <a:ext cx="3642042" cy="4808538"/>
          </a:xfrm>
        </p:spPr>
        <p:txBody>
          <a:bodyPr lIns="91388" tIns="54833" rIns="0" bIns="54833">
            <a:noAutofit/>
          </a:bodyPr>
          <a:lstStyle>
            <a:lvl1pPr marL="0" indent="0">
              <a:lnSpc>
                <a:spcPts val="1500"/>
              </a:lnSpc>
              <a:spcBef>
                <a:spcPts val="1200"/>
              </a:spcBef>
              <a:buFontTx/>
              <a:buNone/>
              <a:defRPr sz="11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spTree>
    <p:extLst>
      <p:ext uri="{BB962C8B-B14F-4D97-AF65-F5344CB8AC3E}">
        <p14:creationId xmlns:p14="http://schemas.microsoft.com/office/powerpoint/2010/main" val="54131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head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677016"/>
            <a:ext cx="9052560" cy="521864"/>
          </a:xfrm>
        </p:spPr>
        <p:txBody>
          <a:bodyPr lIns="91388" tIns="54833" rIns="91388" bIns="54833" anchor="t">
            <a:noAutofit/>
          </a:bodyPr>
          <a:lstStyle>
            <a:lvl1pPr algn="l">
              <a:defRPr sz="2600">
                <a:solidFill>
                  <a:srgbClr val="263559"/>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94360"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p:nvPr>
        </p:nvSpPr>
        <p:spPr>
          <a:xfrm>
            <a:off x="604837" y="1790200"/>
            <a:ext cx="8904287" cy="4808538"/>
          </a:xfrm>
        </p:spPr>
        <p:txBody>
          <a:bodyPr lIns="91388" tIns="54833" rIns="91388" bIns="54833">
            <a:noAutofit/>
          </a:bodyPr>
          <a:lstStyle>
            <a:lvl1pPr marL="0" indent="0">
              <a:lnSpc>
                <a:spcPts val="1500"/>
              </a:lnSpc>
              <a:spcBef>
                <a:spcPts val="1200"/>
              </a:spcBef>
              <a:buFontTx/>
              <a:buNone/>
              <a:defRPr sz="11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sp>
        <p:nvSpPr>
          <p:cNvPr id="8" name="Text Placeholder 11"/>
          <p:cNvSpPr>
            <a:spLocks noGrp="1"/>
          </p:cNvSpPr>
          <p:nvPr>
            <p:ph type="body" sz="quarter" idx="14" hasCustomPrompt="1"/>
          </p:nvPr>
        </p:nvSpPr>
        <p:spPr>
          <a:xfrm>
            <a:off x="594361"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Tree>
    <p:extLst>
      <p:ext uri="{BB962C8B-B14F-4D97-AF65-F5344CB8AC3E}">
        <p14:creationId xmlns:p14="http://schemas.microsoft.com/office/powerpoint/2010/main" val="363640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amp;A_Title/Subhead &amp; 4 column">
    <p:spTree>
      <p:nvGrpSpPr>
        <p:cNvPr id="1" name=""/>
        <p:cNvGrpSpPr/>
        <p:nvPr/>
      </p:nvGrpSpPr>
      <p:grpSpPr>
        <a:xfrm>
          <a:off x="0" y="0"/>
          <a:ext cx="0" cy="0"/>
          <a:chOff x="0" y="0"/>
          <a:chExt cx="0" cy="0"/>
        </a:xfrm>
      </p:grpSpPr>
      <p:sp>
        <p:nvSpPr>
          <p:cNvPr id="2" name="Title 1"/>
          <p:cNvSpPr>
            <a:spLocks noGrp="1"/>
          </p:cNvSpPr>
          <p:nvPr>
            <p:ph type="title"/>
          </p:nvPr>
        </p:nvSpPr>
        <p:spPr>
          <a:xfrm>
            <a:off x="594360" y="677016"/>
            <a:ext cx="9052560" cy="521864"/>
          </a:xfrm>
        </p:spPr>
        <p:txBody>
          <a:bodyPr lIns="91388" tIns="54833" rIns="91388" bIns="54833" anchor="t">
            <a:noAutofit/>
          </a:bodyPr>
          <a:lstStyle>
            <a:lvl1pPr algn="l">
              <a:defRPr sz="2600">
                <a:solidFill>
                  <a:srgbClr val="263559"/>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94360"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p:nvPr>
        </p:nvSpPr>
        <p:spPr>
          <a:xfrm>
            <a:off x="3228975" y="1809450"/>
            <a:ext cx="6280149" cy="4808538"/>
          </a:xfrm>
        </p:spPr>
        <p:txBody>
          <a:bodyPr lIns="91388" tIns="54833" rIns="91388" bIns="54833" numCol="3" spcCol="182774">
            <a:noAutofit/>
          </a:bodyPr>
          <a:lstStyle>
            <a:lvl1pPr marL="0" indent="0">
              <a:lnSpc>
                <a:spcPct val="110000"/>
              </a:lnSpc>
              <a:spcBef>
                <a:spcPts val="1200"/>
              </a:spcBef>
              <a:buFontTx/>
              <a:buNone/>
              <a:defRPr sz="10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sp>
        <p:nvSpPr>
          <p:cNvPr id="8" name="Text Placeholder 11"/>
          <p:cNvSpPr>
            <a:spLocks noGrp="1"/>
          </p:cNvSpPr>
          <p:nvPr>
            <p:ph type="body" sz="quarter" idx="14" hasCustomPrompt="1"/>
          </p:nvPr>
        </p:nvSpPr>
        <p:spPr>
          <a:xfrm>
            <a:off x="594361"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4" name="Text Placeholder 3"/>
          <p:cNvSpPr>
            <a:spLocks noGrp="1"/>
          </p:cNvSpPr>
          <p:nvPr>
            <p:ph type="body" sz="quarter" idx="20"/>
          </p:nvPr>
        </p:nvSpPr>
        <p:spPr>
          <a:xfrm>
            <a:off x="590555" y="1799726"/>
            <a:ext cx="2390775" cy="4876800"/>
          </a:xfrm>
        </p:spPr>
        <p:txBody>
          <a:bodyPr lIns="91388" rIns="91388">
            <a:noAutofit/>
          </a:bodyPr>
          <a:lstStyle>
            <a:lvl1pPr>
              <a:lnSpc>
                <a:spcPts val="1500"/>
              </a:lnSpc>
              <a:spcBef>
                <a:spcPts val="0"/>
              </a:spcBef>
              <a:defRPr sz="1100" b="1">
                <a:solidFill>
                  <a:schemeClr val="tx2"/>
                </a:solidFill>
              </a:defRPr>
            </a:lvl1pPr>
            <a:lvl2pPr marL="0" indent="0">
              <a:lnSpc>
                <a:spcPts val="1500"/>
              </a:lnSpc>
              <a:spcBef>
                <a:spcPts val="0"/>
              </a:spcBef>
              <a:spcAft>
                <a:spcPts val="1200"/>
              </a:spcAft>
              <a:buFontTx/>
              <a:buNone/>
              <a:defRPr sz="1100"/>
            </a:lvl2pPr>
            <a:lvl3pPr marL="182774" indent="-182774">
              <a:lnSpc>
                <a:spcPts val="1500"/>
              </a:lnSpc>
              <a:spcBef>
                <a:spcPts val="0"/>
              </a:spcBef>
              <a:spcAft>
                <a:spcPts val="1200"/>
              </a:spcAft>
              <a:buClr>
                <a:schemeClr val="tx2"/>
              </a:buClr>
              <a:buFont typeface="+mj-lt"/>
              <a:buAutoNum type="alphaUcPeriod"/>
              <a:defRPr sz="1100"/>
            </a:lvl3pPr>
            <a:lvl4pPr>
              <a:lnSpc>
                <a:spcPct val="110000"/>
              </a:lnSpc>
              <a:spcBef>
                <a:spcPts val="0"/>
              </a:spcBef>
              <a:defRPr sz="1100"/>
            </a:lvl4pPr>
            <a:lvl5pPr>
              <a:lnSpc>
                <a:spcPct val="110000"/>
              </a:lnSpc>
              <a:spcBef>
                <a:spcPts val="0"/>
              </a:spcBef>
              <a:defRPr sz="11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0590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_Title/Subhead">
    <p:spTree>
      <p:nvGrpSpPr>
        <p:cNvPr id="1" name=""/>
        <p:cNvGrpSpPr/>
        <p:nvPr/>
      </p:nvGrpSpPr>
      <p:grpSpPr>
        <a:xfrm>
          <a:off x="0" y="0"/>
          <a:ext cx="0" cy="0"/>
          <a:chOff x="0" y="0"/>
          <a:chExt cx="0" cy="0"/>
        </a:xfrm>
      </p:grpSpPr>
      <p:sp>
        <p:nvSpPr>
          <p:cNvPr id="2" name="Title 1"/>
          <p:cNvSpPr>
            <a:spLocks noGrp="1"/>
          </p:cNvSpPr>
          <p:nvPr>
            <p:ph type="title"/>
          </p:nvPr>
        </p:nvSpPr>
        <p:spPr>
          <a:xfrm>
            <a:off x="594360" y="677016"/>
            <a:ext cx="9052560" cy="521864"/>
          </a:xfrm>
        </p:spPr>
        <p:txBody>
          <a:bodyPr lIns="91388" tIns="54833" rIns="91388" bIns="54833" anchor="t">
            <a:noAutofit/>
          </a:bodyPr>
          <a:lstStyle>
            <a:lvl1pPr algn="l">
              <a:defRPr sz="2600">
                <a:solidFill>
                  <a:srgbClr val="263559"/>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94360"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8" name="Text Placeholder 11"/>
          <p:cNvSpPr>
            <a:spLocks noGrp="1"/>
          </p:cNvSpPr>
          <p:nvPr>
            <p:ph type="body" sz="quarter" idx="14" hasCustomPrompt="1"/>
          </p:nvPr>
        </p:nvSpPr>
        <p:spPr>
          <a:xfrm>
            <a:off x="594361"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4" name="Text Placeholder 3"/>
          <p:cNvSpPr>
            <a:spLocks noGrp="1"/>
          </p:cNvSpPr>
          <p:nvPr>
            <p:ph type="body" sz="quarter" idx="20"/>
          </p:nvPr>
        </p:nvSpPr>
        <p:spPr>
          <a:xfrm>
            <a:off x="602293" y="1798621"/>
            <a:ext cx="2390775" cy="4876800"/>
          </a:xfrm>
        </p:spPr>
        <p:txBody>
          <a:bodyPr lIns="91388" rIns="91388">
            <a:noAutofit/>
          </a:bodyPr>
          <a:lstStyle>
            <a:lvl1pPr>
              <a:lnSpc>
                <a:spcPts val="1500"/>
              </a:lnSpc>
              <a:spcBef>
                <a:spcPts val="1200"/>
              </a:spcBef>
              <a:defRPr sz="1100" b="0">
                <a:solidFill>
                  <a:schemeClr val="tx1"/>
                </a:solidFill>
              </a:defRPr>
            </a:lvl1pPr>
            <a:lvl2pPr marL="0" indent="0">
              <a:lnSpc>
                <a:spcPct val="110000"/>
              </a:lnSpc>
              <a:spcBef>
                <a:spcPts val="0"/>
              </a:spcBef>
              <a:spcAft>
                <a:spcPts val="1200"/>
              </a:spcAft>
              <a:buFontTx/>
              <a:buNone/>
              <a:defRPr sz="1100"/>
            </a:lvl2pPr>
            <a:lvl3pPr marL="182774" indent="-182774">
              <a:lnSpc>
                <a:spcPct val="110000"/>
              </a:lnSpc>
              <a:spcBef>
                <a:spcPts val="0"/>
              </a:spcBef>
              <a:spcAft>
                <a:spcPts val="1200"/>
              </a:spcAft>
              <a:buClr>
                <a:schemeClr val="tx2"/>
              </a:buClr>
              <a:buFont typeface="+mj-lt"/>
              <a:buAutoNum type="alphaUcPeriod"/>
              <a:defRPr sz="1100"/>
            </a:lvl3pPr>
            <a:lvl4pPr>
              <a:lnSpc>
                <a:spcPct val="110000"/>
              </a:lnSpc>
              <a:spcBef>
                <a:spcPts val="0"/>
              </a:spcBef>
              <a:defRPr sz="1100"/>
            </a:lvl4pPr>
            <a:lvl5pPr>
              <a:lnSpc>
                <a:spcPct val="110000"/>
              </a:lnSpc>
              <a:spcBef>
                <a:spcPts val="0"/>
              </a:spcBef>
              <a:defRPr sz="1100"/>
            </a:lvl5pPr>
          </a:lstStyle>
          <a:p>
            <a:pPr lvl="0"/>
            <a:r>
              <a:rPr lang="en-US"/>
              <a:t>Click to edit Master text styles</a:t>
            </a:r>
          </a:p>
        </p:txBody>
      </p:sp>
    </p:spTree>
    <p:extLst>
      <p:ext uri="{BB962C8B-B14F-4D97-AF65-F5344CB8AC3E}">
        <p14:creationId xmlns:p14="http://schemas.microsoft.com/office/powerpoint/2010/main" val="79586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579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23" tIns="50911" rIns="101823" bIns="5091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813566"/>
            <a:ext cx="9052560" cy="5129425"/>
          </a:xfrm>
          <a:prstGeom prst="rect">
            <a:avLst/>
          </a:prstGeom>
        </p:spPr>
        <p:txBody>
          <a:bodyPr vert="horz" lIns="101823" tIns="50911" rIns="101823" bIns="509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9144000" y="7067448"/>
            <a:ext cx="492760" cy="413808"/>
          </a:xfrm>
          <a:prstGeom prst="rect">
            <a:avLst/>
          </a:prstGeom>
        </p:spPr>
        <p:txBody>
          <a:bodyPr lIns="0" tIns="0" rIns="0" bIns="0"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80127434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hdr="0" ftr="0" dt="0"/>
  <p:txStyles>
    <p:titleStyle>
      <a:lvl1pPr algn="l" defTabSz="1018228" rtl="0" eaLnBrk="1" latinLnBrk="0" hangingPunct="1">
        <a:spcBef>
          <a:spcPct val="0"/>
        </a:spcBef>
        <a:buNone/>
        <a:defRPr sz="2600" kern="1200">
          <a:solidFill>
            <a:schemeClr val="tx1"/>
          </a:solidFill>
          <a:latin typeface="Arial" pitchFamily="34" charset="0"/>
          <a:ea typeface="+mj-ea"/>
          <a:cs typeface="Arial" pitchFamily="34" charset="0"/>
        </a:defRPr>
      </a:lvl1pPr>
    </p:titleStyle>
    <p:body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chart" Target="../charts/chart12.xml"/><Relationship Id="rId5" Type="http://schemas.openxmlformats.org/officeDocument/2006/relationships/image" Target="../media/image1.emf"/><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4" Type="http://schemas.openxmlformats.org/officeDocument/2006/relationships/chart" Target="../charts/chart14.xml"/><Relationship Id="rId5" Type="http://schemas.openxmlformats.org/officeDocument/2006/relationships/image" Target="../media/image1.emf"/><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chart" Target="../charts/chart15.xml"/><Relationship Id="rId5" Type="http://schemas.openxmlformats.org/officeDocument/2006/relationships/oleObject" Target="../embeddings/oleObject5.bin"/><Relationship Id="rId6" Type="http://schemas.openxmlformats.org/officeDocument/2006/relationships/image" Target="../media/image6.emf"/><Relationship Id="rId7" Type="http://schemas.openxmlformats.org/officeDocument/2006/relationships/chart" Target="../charts/chart16.xml"/><Relationship Id="rId8" Type="http://schemas.openxmlformats.org/officeDocument/2006/relationships/image" Target="../media/image1.emf"/><Relationship Id="rId1" Type="http://schemas.openxmlformats.org/officeDocument/2006/relationships/vmlDrawing" Target="../drawings/vmlDrawing5.vml"/><Relationship Id="rId2"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6.bin"/><Relationship Id="rId5" Type="http://schemas.openxmlformats.org/officeDocument/2006/relationships/image" Target="../media/image7.emf"/><Relationship Id="rId6" Type="http://schemas.openxmlformats.org/officeDocument/2006/relationships/chart" Target="../charts/chart17.xml"/><Relationship Id="rId7" Type="http://schemas.openxmlformats.org/officeDocument/2006/relationships/image" Target="../media/image1.emf"/><Relationship Id="rId1" Type="http://schemas.openxmlformats.org/officeDocument/2006/relationships/vmlDrawing" Target="../drawings/vmlDrawing6.vml"/><Relationship Id="rId2"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chart" Target="../charts/chart18.xml"/><Relationship Id="rId5" Type="http://schemas.openxmlformats.org/officeDocument/2006/relationships/oleObject" Target="../embeddings/oleObject7.bin"/><Relationship Id="rId6" Type="http://schemas.openxmlformats.org/officeDocument/2006/relationships/image" Target="../media/image8.emf"/><Relationship Id="rId7" Type="http://schemas.openxmlformats.org/officeDocument/2006/relationships/chart" Target="../charts/chart19.xml"/><Relationship Id="rId8" Type="http://schemas.openxmlformats.org/officeDocument/2006/relationships/image" Target="../media/image1.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chart" Target="../charts/chart20.xml"/><Relationship Id="rId5" Type="http://schemas.openxmlformats.org/officeDocument/2006/relationships/chart" Target="../charts/chart21.xml"/><Relationship Id="rId6" Type="http://schemas.openxmlformats.org/officeDocument/2006/relationships/oleObject" Target="../embeddings/oleObject8.bin"/><Relationship Id="rId7" Type="http://schemas.openxmlformats.org/officeDocument/2006/relationships/image" Target="../media/image9.emf"/><Relationship Id="rId8" Type="http://schemas.openxmlformats.org/officeDocument/2006/relationships/image" Target="../media/image1.emf"/><Relationship Id="rId1" Type="http://schemas.openxmlformats.org/officeDocument/2006/relationships/vmlDrawing" Target="../drawings/vmlDrawing8.vml"/><Relationship Id="rId2"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bitcoin.org/" TargetMode="External"/><Relationship Id="rId4" Type="http://schemas.openxmlformats.org/officeDocument/2006/relationships/hyperlink" Target="http://coinmarketcap.com/" TargetMode="External"/><Relationship Id="rId5" Type="http://schemas.openxmlformats.org/officeDocument/2006/relationships/image" Target="../media/image1.emf"/><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emf"/><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image" Target="../media/image1.emf"/><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1.emf"/><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chart" Target="../charts/chart5.xml"/><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chart" Target="../charts/chart6.xml"/><Relationship Id="rId8" Type="http://schemas.openxmlformats.org/officeDocument/2006/relationships/image" Target="../media/image1.e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3.bin"/><Relationship Id="rId5" Type="http://schemas.openxmlformats.org/officeDocument/2006/relationships/image" Target="../media/image4.emf"/><Relationship Id="rId6" Type="http://schemas.openxmlformats.org/officeDocument/2006/relationships/chart" Target="../charts/chart7.xml"/><Relationship Id="rId7" Type="http://schemas.openxmlformats.org/officeDocument/2006/relationships/chart" Target="../charts/chart8.xml"/><Relationship Id="rId8" Type="http://schemas.openxmlformats.org/officeDocument/2006/relationships/image" Target="../media/image1.emf"/><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chart" Target="../charts/chart9.xml"/><Relationship Id="rId5" Type="http://schemas.openxmlformats.org/officeDocument/2006/relationships/oleObject" Target="../embeddings/oleObject4.bin"/><Relationship Id="rId6" Type="http://schemas.openxmlformats.org/officeDocument/2006/relationships/image" Target="../media/image5.emf"/><Relationship Id="rId7" Type="http://schemas.openxmlformats.org/officeDocument/2006/relationships/chart" Target="../charts/chart10.xml"/><Relationship Id="rId8" Type="http://schemas.openxmlformats.org/officeDocument/2006/relationships/image" Target="../media/image1.emf"/><Relationship Id="rId1" Type="http://schemas.openxmlformats.org/officeDocument/2006/relationships/vmlDrawing" Target="../drawings/vmlDrawing4.vml"/><Relationship Id="rId2"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Q4</a:t>
            </a:r>
          </a:p>
        </p:txBody>
      </p:sp>
      <p:sp>
        <p:nvSpPr>
          <p:cNvPr id="5" name="Subtitle 4"/>
          <p:cNvSpPr>
            <a:spLocks noGrp="1"/>
          </p:cNvSpPr>
          <p:nvPr>
            <p:ph type="subTitle" idx="1"/>
          </p:nvPr>
        </p:nvSpPr>
        <p:spPr/>
        <p:txBody>
          <a:bodyPr/>
          <a:lstStyle/>
          <a:p>
            <a:r>
              <a:rPr lang="en-US" dirty="0"/>
              <a:t>Quarterly Market Review</a:t>
            </a:r>
          </a:p>
        </p:txBody>
      </p:sp>
      <p:sp>
        <p:nvSpPr>
          <p:cNvPr id="8" name="Text Placeholder 7"/>
          <p:cNvSpPr>
            <a:spLocks noGrp="1"/>
          </p:cNvSpPr>
          <p:nvPr>
            <p:ph type="body" sz="quarter" idx="11"/>
          </p:nvPr>
        </p:nvSpPr>
        <p:spPr/>
        <p:txBody>
          <a:bodyPr/>
          <a:lstStyle/>
          <a:p>
            <a:r>
              <a:rPr lang="en-US" dirty="0"/>
              <a:t>Fourth Quarter 2017</a:t>
            </a:r>
          </a:p>
        </p:txBody>
      </p:sp>
      <p:pic>
        <p:nvPicPr>
          <p:cNvPr id="9" name="Picture Placeholder 1" descr="ABGWealth-Logo.ai"/>
          <p:cNvPicPr>
            <a:picLocks noChangeAspect="1"/>
          </p:cNvPicPr>
          <p:nvPr/>
        </p:nvPicPr>
        <p:blipFill rotWithShape="1">
          <a:blip r:embed="rId3">
            <a:extLst>
              <a:ext uri="{28A0092B-C50C-407E-A947-70E740481C1C}">
                <a14:useLocalDpi xmlns:a14="http://schemas.microsoft.com/office/drawing/2010/main" val="0"/>
              </a:ext>
            </a:extLst>
          </a:blip>
          <a:srcRect l="-14051" t="-6193" r="-14310" b="-7161"/>
          <a:stretch/>
        </p:blipFill>
        <p:spPr>
          <a:xfrm>
            <a:off x="-18098" y="6054852"/>
            <a:ext cx="2842894" cy="1352296"/>
          </a:xfrm>
          <a:prstGeom prst="rect">
            <a:avLst/>
          </a:prstGeom>
        </p:spPr>
      </p:pic>
    </p:spTree>
    <p:extLst>
      <p:ext uri="{BB962C8B-B14F-4D97-AF65-F5344CB8AC3E}">
        <p14:creationId xmlns:p14="http://schemas.microsoft.com/office/powerpoint/2010/main" val="167610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1756648145"/>
              </p:ext>
            </p:extLst>
          </p:nvPr>
        </p:nvGraphicFramePr>
        <p:xfrm>
          <a:off x="5162492" y="2765290"/>
          <a:ext cx="4261104" cy="41788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1229594831"/>
              </p:ext>
            </p:extLst>
          </p:nvPr>
        </p:nvGraphicFramePr>
        <p:xfrm>
          <a:off x="514289" y="2765290"/>
          <a:ext cx="4261104" cy="4178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p:cNvCxnSpPr/>
          <p:nvPr/>
        </p:nvCxnSpPr>
        <p:spPr>
          <a:xfrm>
            <a:off x="5010088" y="2614258"/>
            <a:ext cx="0" cy="4224964"/>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noFill/>
        </p:spPr>
        <p:txBody>
          <a:bodyPr/>
          <a:lstStyle/>
          <a:p>
            <a:r>
              <a:rPr lang="en-US" dirty="0"/>
              <a:t>Select Country Performance</a:t>
            </a:r>
          </a:p>
        </p:txBody>
      </p:sp>
      <p:sp>
        <p:nvSpPr>
          <p:cNvPr id="17" name="Text Placeholder 16"/>
          <p:cNvSpPr>
            <a:spLocks noGrp="1"/>
          </p:cNvSpPr>
          <p:nvPr>
            <p:ph type="body" sz="quarter" idx="15"/>
          </p:nvPr>
        </p:nvSpPr>
        <p:spPr>
          <a:xfrm>
            <a:off x="594360" y="7233619"/>
            <a:ext cx="8529320" cy="400050"/>
          </a:xfrm>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Country performance based on respective indices in the MSCI World ex US IMI Index (for developed markets), MSCI USA IMI Index (for US), and MSCI Emerging Markets IMI Index. All returns in USD and net of withholding tax on dividends. MSCI data © MSCI 2018, all rights reserved. UAE and Qatar have been reclassified as emerging markets by MSCI, effective May 2014.</a:t>
            </a:r>
          </a:p>
          <a:p>
            <a:endParaRPr lang="en-US" dirty="0"/>
          </a:p>
        </p:txBody>
      </p:sp>
      <p:sp>
        <p:nvSpPr>
          <p:cNvPr id="19" name="Text Placeholder 18"/>
          <p:cNvSpPr>
            <a:spLocks noGrp="1"/>
          </p:cNvSpPr>
          <p:nvPr>
            <p:ph type="body" sz="quarter" idx="18"/>
          </p:nvPr>
        </p:nvSpPr>
        <p:spPr/>
        <p:txBody>
          <a:bodyPr/>
          <a:lstStyle/>
          <a:p>
            <a:r>
              <a:rPr lang="en-US" dirty="0"/>
              <a:t>In US dollar terms, Singapore and Japan recorded the highest country performance in developed markets, while Sweden and Italy posted the lowest returns for the quarter. In emerging markets, South Africa and India posted the highest country returns, while Pakistan and Mexico had the lowest performance. </a:t>
            </a:r>
          </a:p>
        </p:txBody>
      </p:sp>
      <p:sp>
        <p:nvSpPr>
          <p:cNvPr id="6" name="Text Placeholder 5"/>
          <p:cNvSpPr>
            <a:spLocks noGrp="1"/>
          </p:cNvSpPr>
          <p:nvPr>
            <p:ph type="body" sz="quarter" idx="14"/>
          </p:nvPr>
        </p:nvSpPr>
        <p:spPr/>
        <p:txBody>
          <a:bodyPr/>
          <a:lstStyle/>
          <a:p>
            <a:pPr lvl="0"/>
            <a:r>
              <a:rPr lang="en-US" dirty="0"/>
              <a:t>Fourth Quarter 2017 Index Returns</a:t>
            </a:r>
          </a:p>
        </p:txBody>
      </p:sp>
      <p:sp>
        <p:nvSpPr>
          <p:cNvPr id="3" name="Slide Number Placeholder 2"/>
          <p:cNvSpPr>
            <a:spLocks noGrp="1"/>
          </p:cNvSpPr>
          <p:nvPr>
            <p:ph type="sldNum" sz="quarter" idx="12"/>
          </p:nvPr>
        </p:nvSpPr>
        <p:spPr/>
        <p:txBody>
          <a:bodyPr/>
          <a:lstStyle/>
          <a:p>
            <a:fld id="{66F6FF41-5833-4EBF-9145-362BCED2914A}" type="slidenum">
              <a:rPr lang="en-US" smtClean="0">
                <a:solidFill>
                  <a:prstClr val="white">
                    <a:lumMod val="50000"/>
                  </a:prstClr>
                </a:solidFill>
              </a:rPr>
              <a:pPr/>
              <a:t>10</a:t>
            </a:fld>
            <a:endParaRPr lang="en-US" dirty="0">
              <a:solidFill>
                <a:prstClr val="white">
                  <a:lumMod val="50000"/>
                </a:prstClr>
              </a:solidFill>
            </a:endParaRPr>
          </a:p>
        </p:txBody>
      </p:sp>
      <p:pic>
        <p:nvPicPr>
          <p:cNvPr id="12" name="Picture Placeholder 2" descr="ABGWealth-Logo.ai"/>
          <p:cNvPicPr>
            <a:picLocks noChangeAspect="1"/>
          </p:cNvPicPr>
          <p:nvPr/>
        </p:nvPicPr>
        <p:blipFill rotWithShape="1">
          <a:blip r:embed="rId5">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4084615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529466098"/>
              </p:ext>
            </p:extLst>
          </p:nvPr>
        </p:nvGraphicFramePr>
        <p:xfrm>
          <a:off x="5295014" y="2765290"/>
          <a:ext cx="4128577" cy="41788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677948248"/>
              </p:ext>
            </p:extLst>
          </p:nvPr>
        </p:nvGraphicFramePr>
        <p:xfrm>
          <a:off x="514289" y="2765290"/>
          <a:ext cx="4261104" cy="4178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p:cNvCxnSpPr/>
          <p:nvPr/>
        </p:nvCxnSpPr>
        <p:spPr>
          <a:xfrm>
            <a:off x="5010088" y="2614258"/>
            <a:ext cx="0" cy="4224964"/>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noFill/>
        </p:spPr>
        <p:txBody>
          <a:bodyPr/>
          <a:lstStyle/>
          <a:p>
            <a:r>
              <a:rPr lang="en-US" dirty="0"/>
              <a:t>Select Currency Performance vs. US Dollar</a:t>
            </a:r>
          </a:p>
        </p:txBody>
      </p:sp>
      <p:sp>
        <p:nvSpPr>
          <p:cNvPr id="17" name="Text Placeholder 16"/>
          <p:cNvSpPr>
            <a:spLocks noGrp="1"/>
          </p:cNvSpPr>
          <p:nvPr>
            <p:ph type="body" sz="quarter" idx="15"/>
          </p:nvPr>
        </p:nvSpPr>
        <p:spPr>
          <a:xfrm>
            <a:off x="594360" y="7138369"/>
            <a:ext cx="8529320" cy="400050"/>
          </a:xfrm>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a:t>
            </a:r>
          </a:p>
          <a:p>
            <a:r>
              <a:rPr lang="en-US" dirty="0"/>
              <a:t>MSCI data © MSCI 2018, all rights reserved. </a:t>
            </a:r>
          </a:p>
        </p:txBody>
      </p:sp>
      <p:sp>
        <p:nvSpPr>
          <p:cNvPr id="19" name="Text Placeholder 18"/>
          <p:cNvSpPr>
            <a:spLocks noGrp="1"/>
          </p:cNvSpPr>
          <p:nvPr>
            <p:ph type="body" sz="quarter" idx="18"/>
          </p:nvPr>
        </p:nvSpPr>
        <p:spPr/>
        <p:txBody>
          <a:bodyPr/>
          <a:lstStyle/>
          <a:p>
            <a:r>
              <a:rPr lang="en-US" dirty="0"/>
              <a:t>In developed markets, the Israeli shekel and the Singapore dollar both appreciated over 1.6%, while the Norwegian krone depreciated approximately 3% during the quarter. In emerging markets, the South African rand appreciated more than 9%, while the Mexican peso depreciated over 7%.  </a:t>
            </a:r>
          </a:p>
        </p:txBody>
      </p:sp>
      <p:sp>
        <p:nvSpPr>
          <p:cNvPr id="6" name="Text Placeholder 5"/>
          <p:cNvSpPr>
            <a:spLocks noGrp="1"/>
          </p:cNvSpPr>
          <p:nvPr>
            <p:ph type="body" sz="quarter" idx="14"/>
          </p:nvPr>
        </p:nvSpPr>
        <p:spPr/>
        <p:txBody>
          <a:bodyPr/>
          <a:lstStyle/>
          <a:p>
            <a:pPr lvl="0"/>
            <a:r>
              <a:rPr lang="en-US" dirty="0"/>
              <a:t>Fourth Quarter 2017</a:t>
            </a:r>
          </a:p>
        </p:txBody>
      </p:sp>
      <p:sp>
        <p:nvSpPr>
          <p:cNvPr id="3" name="Slide Number Placeholder 2"/>
          <p:cNvSpPr>
            <a:spLocks noGrp="1"/>
          </p:cNvSpPr>
          <p:nvPr>
            <p:ph type="sldNum" sz="quarter" idx="12"/>
          </p:nvPr>
        </p:nvSpPr>
        <p:spPr/>
        <p:txBody>
          <a:bodyPr/>
          <a:lstStyle/>
          <a:p>
            <a:fld id="{66F6FF41-5833-4EBF-9145-362BCED2914A}" type="slidenum">
              <a:rPr lang="en-US" smtClean="0">
                <a:solidFill>
                  <a:prstClr val="white">
                    <a:lumMod val="50000"/>
                  </a:prstClr>
                </a:solidFill>
              </a:rPr>
              <a:pPr/>
              <a:t>11</a:t>
            </a:fld>
            <a:endParaRPr lang="en-US" dirty="0">
              <a:solidFill>
                <a:prstClr val="white">
                  <a:lumMod val="50000"/>
                </a:prstClr>
              </a:solidFill>
            </a:endParaRPr>
          </a:p>
        </p:txBody>
      </p:sp>
      <p:pic>
        <p:nvPicPr>
          <p:cNvPr id="12" name="Picture Placeholder 2" descr="ABGWealth-Logo.ai"/>
          <p:cNvPicPr>
            <a:picLocks noChangeAspect="1"/>
          </p:cNvPicPr>
          <p:nvPr/>
        </p:nvPicPr>
        <p:blipFill rotWithShape="1">
          <a:blip r:embed="rId5">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1755141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Real Estate Investment Trusts (REITs)</a:t>
            </a:r>
          </a:p>
        </p:txBody>
      </p:sp>
      <p:sp>
        <p:nvSpPr>
          <p:cNvPr id="7" name="Text Placeholder 6"/>
          <p:cNvSpPr>
            <a:spLocks noGrp="1"/>
          </p:cNvSpPr>
          <p:nvPr>
            <p:ph type="body" sz="quarter" idx="14"/>
          </p:nvPr>
        </p:nvSpPr>
        <p:spPr/>
        <p:txBody>
          <a:bodyPr/>
          <a:lstStyle/>
          <a:p>
            <a:r>
              <a:rPr lang="en-US" dirty="0"/>
              <a:t>Fourth Quarter 2017 Index Returns</a:t>
            </a:r>
          </a:p>
        </p:txBody>
      </p:sp>
      <p:sp>
        <p:nvSpPr>
          <p:cNvPr id="10" name="Text Placeholder 9"/>
          <p:cNvSpPr>
            <a:spLocks noGrp="1"/>
          </p:cNvSpPr>
          <p:nvPr>
            <p:ph type="body" sz="quarter" idx="15"/>
          </p:nvPr>
        </p:nvSpPr>
        <p:spPr>
          <a:xfrm>
            <a:off x="594360" y="7114549"/>
            <a:ext cx="8529320" cy="400050"/>
          </a:xfrm>
        </p:spPr>
        <p:txBody>
          <a:bodyPr/>
          <a:lstStyle/>
          <a:p>
            <a:r>
              <a:rPr lang="en-US" b="1" dirty="0"/>
              <a:t>Past performance is not a guarantee of future results. Indices are not available for direct investment. Index performance does not reflect the expenses associated with the management of an actual portfolio. </a:t>
            </a:r>
            <a:r>
              <a:rPr lang="en-US" dirty="0"/>
              <a:t>Number of REIT stocks and total value based on the two indices. All index returns are net of withholding tax on dividends. Total value of REIT stocks represented by Dow Jones US Select REIT Index and the S&amp;P Global ex US REIT Index. Dow Jones US Select REIT Index used as proxy for the US market, and S&amp;P Global ex US REIT Index used as proxy for the World ex US market. Dow Jones US Select REIT Index data provided by Dow Jones ©. S&amp;P Global ex US REIT Index data provided by Standard and Poor's Index Services Group © 2018. </a:t>
            </a:r>
          </a:p>
        </p:txBody>
      </p:sp>
      <p:sp>
        <p:nvSpPr>
          <p:cNvPr id="12" name="Text Placeholder 11"/>
          <p:cNvSpPr>
            <a:spLocks noGrp="1"/>
          </p:cNvSpPr>
          <p:nvPr>
            <p:ph type="body" sz="quarter" idx="18"/>
          </p:nvPr>
        </p:nvSpPr>
        <p:spPr/>
        <p:txBody>
          <a:bodyPr/>
          <a:lstStyle/>
          <a:p>
            <a:r>
              <a:rPr lang="en-US" dirty="0"/>
              <a:t>Non-US real estate investment trusts outperformed      US REITs.</a:t>
            </a:r>
          </a:p>
        </p:txBody>
      </p:sp>
      <p:graphicFrame>
        <p:nvGraphicFramePr>
          <p:cNvPr id="14" name="Chart 13"/>
          <p:cNvGraphicFramePr/>
          <p:nvPr>
            <p:extLst>
              <p:ext uri="{D42A27DB-BD31-4B8C-83A1-F6EECF244321}">
                <p14:modId xmlns:p14="http://schemas.microsoft.com/office/powerpoint/2010/main" val="992195413"/>
              </p:ext>
            </p:extLst>
          </p:nvPr>
        </p:nvGraphicFramePr>
        <p:xfrm>
          <a:off x="4599852" y="1758305"/>
          <a:ext cx="5295901" cy="24044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689103666"/>
              </p:ext>
            </p:extLst>
          </p:nvPr>
        </p:nvGraphicFramePr>
        <p:xfrm>
          <a:off x="4718050" y="4627563"/>
          <a:ext cx="4133850" cy="1866900"/>
        </p:xfrm>
        <a:graphic>
          <a:graphicData uri="http://schemas.openxmlformats.org/presentationml/2006/ole">
            <mc:AlternateContent xmlns:mc="http://schemas.openxmlformats.org/markup-compatibility/2006">
              <mc:Choice xmlns:v="urn:schemas-microsoft-com:vml" Requires="v">
                <p:oleObj spid="_x0000_s89338" name="Worksheet" r:id="rId5" imgW="4133805" imgH="1866990" progId="Excel.Sheet.12">
                  <p:embed/>
                </p:oleObj>
              </mc:Choice>
              <mc:Fallback>
                <p:oleObj name="Worksheet" r:id="rId5" imgW="4133805" imgH="1866990" progId="Excel.Sheet.12">
                  <p:embed/>
                  <p:pic>
                    <p:nvPicPr>
                      <p:cNvPr id="0" name=""/>
                      <p:cNvPicPr>
                        <a:picLocks noChangeAspect="1" noChangeArrowheads="1"/>
                      </p:cNvPicPr>
                      <p:nvPr/>
                    </p:nvPicPr>
                    <p:blipFill>
                      <a:blip r:embed="rId6"/>
                      <a:srcRect/>
                      <a:stretch>
                        <a:fillRect/>
                      </a:stretch>
                    </p:blipFill>
                    <p:spPr bwMode="auto">
                      <a:xfrm>
                        <a:off x="4718050" y="4627563"/>
                        <a:ext cx="41338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Chart 12"/>
          <p:cNvGraphicFramePr/>
          <p:nvPr>
            <p:extLst>
              <p:ext uri="{D42A27DB-BD31-4B8C-83A1-F6EECF244321}">
                <p14:modId xmlns:p14="http://schemas.microsoft.com/office/powerpoint/2010/main" val="2336667454"/>
              </p:ext>
            </p:extLst>
          </p:nvPr>
        </p:nvGraphicFramePr>
        <p:xfrm>
          <a:off x="688975" y="3467073"/>
          <a:ext cx="4794522" cy="3502347"/>
        </p:xfrm>
        <a:graphic>
          <a:graphicData uri="http://schemas.openxmlformats.org/drawingml/2006/chart">
            <c:chart xmlns:c="http://schemas.openxmlformats.org/drawingml/2006/chart" xmlns:r="http://schemas.openxmlformats.org/officeDocument/2006/relationships" r:id="rId7"/>
          </a:graphicData>
        </a:graphic>
      </p:graphicFrame>
      <p:sp>
        <p:nvSpPr>
          <p:cNvPr id="4" name="Slide Number Placeholder 3"/>
          <p:cNvSpPr>
            <a:spLocks noGrp="1"/>
          </p:cNvSpPr>
          <p:nvPr>
            <p:ph type="sldNum" sz="quarter" idx="12"/>
          </p:nvPr>
        </p:nvSpPr>
        <p:spPr/>
        <p:txBody>
          <a:bodyPr/>
          <a:lstStyle/>
          <a:p>
            <a:fld id="{66F6FF41-5833-4EBF-9145-362BCED2914A}" type="slidenum">
              <a:rPr lang="en-US" smtClean="0">
                <a:solidFill>
                  <a:prstClr val="white">
                    <a:lumMod val="50000"/>
                  </a:prstClr>
                </a:solidFill>
              </a:rPr>
              <a:pPr/>
              <a:t>12</a:t>
            </a:fld>
            <a:endParaRPr lang="en-US" dirty="0">
              <a:solidFill>
                <a:prstClr val="white">
                  <a:lumMod val="50000"/>
                </a:prstClr>
              </a:solidFill>
            </a:endParaRPr>
          </a:p>
        </p:txBody>
      </p:sp>
      <p:pic>
        <p:nvPicPr>
          <p:cNvPr id="11" name="Picture Placeholder 2" descr="ABGWealth-Logo.ai"/>
          <p:cNvPicPr>
            <a:picLocks noChangeAspect="1"/>
          </p:cNvPicPr>
          <p:nvPr/>
        </p:nvPicPr>
        <p:blipFill rotWithShape="1">
          <a:blip r:embed="rId8">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1013000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Commodities</a:t>
            </a:r>
          </a:p>
        </p:txBody>
      </p:sp>
      <p:sp>
        <p:nvSpPr>
          <p:cNvPr id="4" name="Text Placeholder 3"/>
          <p:cNvSpPr>
            <a:spLocks noGrp="1"/>
          </p:cNvSpPr>
          <p:nvPr>
            <p:ph type="body" sz="quarter" idx="14"/>
          </p:nvPr>
        </p:nvSpPr>
        <p:spPr/>
        <p:txBody>
          <a:bodyPr/>
          <a:lstStyle/>
          <a:p>
            <a:r>
              <a:rPr lang="en-US" dirty="0"/>
              <a:t>Fourth Quarter 2017 Index Returns</a:t>
            </a:r>
          </a:p>
        </p:txBody>
      </p:sp>
      <p:sp>
        <p:nvSpPr>
          <p:cNvPr id="6" name="Text Placeholder 5"/>
          <p:cNvSpPr>
            <a:spLocks noGrp="1"/>
          </p:cNvSpPr>
          <p:nvPr>
            <p:ph type="body" sz="quarter" idx="15"/>
          </p:nvPr>
        </p:nvSpPr>
        <p:spPr>
          <a:xfrm>
            <a:off x="594360" y="7233619"/>
            <a:ext cx="8529320" cy="400050"/>
          </a:xfrm>
        </p:spPr>
        <p:txBody>
          <a:bodyPr/>
          <a:lstStyle/>
          <a:p>
            <a:r>
              <a:rPr lang="en-US" b="1" dirty="0"/>
              <a:t>Past performance is not a guarantee of future results. Index is not available for direct investment. Index performance does not reflect the expenses associated with the management of an actual portfolio. </a:t>
            </a:r>
            <a:br>
              <a:rPr lang="en-US" b="1" dirty="0"/>
            </a:br>
            <a:r>
              <a:rPr lang="en-US" dirty="0"/>
              <a:t>All index returns are net of withholding tax on dividends. Securities and commodities data provided by Bloomberg.</a:t>
            </a:r>
          </a:p>
          <a:p>
            <a:endParaRPr lang="en-US" dirty="0"/>
          </a:p>
        </p:txBody>
      </p:sp>
      <p:sp>
        <p:nvSpPr>
          <p:cNvPr id="7" name="Text Placeholder 6"/>
          <p:cNvSpPr>
            <a:spLocks noGrp="1"/>
          </p:cNvSpPr>
          <p:nvPr>
            <p:ph type="body" sz="quarter" idx="18"/>
          </p:nvPr>
        </p:nvSpPr>
        <p:spPr/>
        <p:txBody>
          <a:bodyPr/>
          <a:lstStyle/>
          <a:p>
            <a:r>
              <a:rPr lang="en-US" dirty="0"/>
              <a:t>The Bloomberg Commodity Index Total Return gained 4.71% in the fourth quarter, bringing the 2017 total annual return to 1.70%. </a:t>
            </a:r>
          </a:p>
          <a:p>
            <a:r>
              <a:rPr lang="en-US" dirty="0"/>
              <a:t>Petroleum led quarterly performance. Brent crude oil returned 18.87%, and WTI crude oil gained 15.64%. Grains was the worst-performing complex, with Chicago wheat and Kansas wheat declining by 8.46% and 7.19%, respectively. </a:t>
            </a:r>
          </a:p>
        </p:txBody>
      </p:sp>
      <p:graphicFrame>
        <p:nvGraphicFramePr>
          <p:cNvPr id="3" name="Object 2"/>
          <p:cNvGraphicFramePr>
            <a:graphicFrameLocks/>
          </p:cNvGraphicFramePr>
          <p:nvPr>
            <p:extLst>
              <p:ext uri="{D42A27DB-BD31-4B8C-83A1-F6EECF244321}">
                <p14:modId xmlns:p14="http://schemas.microsoft.com/office/powerpoint/2010/main" val="3194885323"/>
              </p:ext>
            </p:extLst>
          </p:nvPr>
        </p:nvGraphicFramePr>
        <p:xfrm>
          <a:off x="692150" y="4672013"/>
          <a:ext cx="3163888" cy="1308100"/>
        </p:xfrm>
        <a:graphic>
          <a:graphicData uri="http://schemas.openxmlformats.org/presentationml/2006/ole">
            <mc:AlternateContent xmlns:mc="http://schemas.openxmlformats.org/markup-compatibility/2006">
              <mc:Choice xmlns:v="urn:schemas-microsoft-com:vml" Requires="v">
                <p:oleObj spid="_x0000_s90361" name="Worksheet" r:id="rId4" imgW="3590877" imgH="1485810" progId="Excel.Sheet.12">
                  <p:embed/>
                </p:oleObj>
              </mc:Choice>
              <mc:Fallback>
                <p:oleObj name="Worksheet" r:id="rId4" imgW="3590877" imgH="1485810" progId="Excel.Sheet.12">
                  <p:embed/>
                  <p:pic>
                    <p:nvPicPr>
                      <p:cNvPr id="0" name=""/>
                      <p:cNvPicPr>
                        <a:picLocks noChangeArrowheads="1"/>
                      </p:cNvPicPr>
                      <p:nvPr/>
                    </p:nvPicPr>
                    <p:blipFill>
                      <a:blip r:embed="rId5"/>
                      <a:srcRect/>
                      <a:stretch>
                        <a:fillRect/>
                      </a:stretch>
                    </p:blipFill>
                    <p:spPr bwMode="auto">
                      <a:xfrm>
                        <a:off x="692150" y="4672013"/>
                        <a:ext cx="3163888"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Chart 9"/>
          <p:cNvGraphicFramePr/>
          <p:nvPr>
            <p:extLst>
              <p:ext uri="{D42A27DB-BD31-4B8C-83A1-F6EECF244321}">
                <p14:modId xmlns:p14="http://schemas.microsoft.com/office/powerpoint/2010/main" val="192291463"/>
              </p:ext>
            </p:extLst>
          </p:nvPr>
        </p:nvGraphicFramePr>
        <p:xfrm>
          <a:off x="4558519" y="1754365"/>
          <a:ext cx="4846320" cy="4937760"/>
        </p:xfrm>
        <a:graphic>
          <a:graphicData uri="http://schemas.openxmlformats.org/drawingml/2006/chart">
            <c:chart xmlns:c="http://schemas.openxmlformats.org/drawingml/2006/chart" xmlns:r="http://schemas.openxmlformats.org/officeDocument/2006/relationships" r:id="rId6"/>
          </a:graphicData>
        </a:graphic>
      </p:graphicFrame>
      <p:sp>
        <p:nvSpPr>
          <p:cNvPr id="5" name="Slide Number Placeholder 4"/>
          <p:cNvSpPr>
            <a:spLocks noGrp="1"/>
          </p:cNvSpPr>
          <p:nvPr>
            <p:ph type="sldNum" sz="quarter" idx="12"/>
          </p:nvPr>
        </p:nvSpPr>
        <p:spPr/>
        <p:txBody>
          <a:bodyPr/>
          <a:lstStyle/>
          <a:p>
            <a:fld id="{66F6FF41-5833-4EBF-9145-362BCED2914A}" type="slidenum">
              <a:rPr lang="en-US" smtClean="0">
                <a:solidFill>
                  <a:prstClr val="white">
                    <a:lumMod val="50000"/>
                  </a:prstClr>
                </a:solidFill>
              </a:rPr>
              <a:pPr/>
              <a:t>13</a:t>
            </a:fld>
            <a:endParaRPr lang="en-US" dirty="0">
              <a:solidFill>
                <a:prstClr val="white">
                  <a:lumMod val="50000"/>
                </a:prstClr>
              </a:solidFill>
            </a:endParaRPr>
          </a:p>
        </p:txBody>
      </p:sp>
      <p:pic>
        <p:nvPicPr>
          <p:cNvPr id="11" name="Picture Placeholder 2" descr="ABGWealth-Logo.ai"/>
          <p:cNvPicPr>
            <a:picLocks noChangeAspect="1"/>
          </p:cNvPicPr>
          <p:nvPr/>
        </p:nvPicPr>
        <p:blipFill rotWithShape="1">
          <a:blip r:embed="rId7">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3450060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1085772580"/>
              </p:ext>
            </p:extLst>
          </p:nvPr>
        </p:nvGraphicFramePr>
        <p:xfrm>
          <a:off x="6396038" y="1780830"/>
          <a:ext cx="3352800" cy="2765030"/>
        </p:xfrm>
        <a:graphic>
          <a:graphicData uri="http://schemas.openxmlformats.org/drawingml/2006/chart">
            <c:chart xmlns:c="http://schemas.openxmlformats.org/drawingml/2006/chart" xmlns:r="http://schemas.openxmlformats.org/officeDocument/2006/relationships" r:id="rId4"/>
          </a:graphicData>
        </a:graphic>
      </p:graphicFrame>
      <p:cxnSp>
        <p:nvCxnSpPr>
          <p:cNvPr id="28" name="Straight Connector 27"/>
          <p:cNvCxnSpPr/>
          <p:nvPr/>
        </p:nvCxnSpPr>
        <p:spPr>
          <a:xfrm rot="5400000">
            <a:off x="758015" y="4242610"/>
            <a:ext cx="47244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noFill/>
        </p:spPr>
        <p:txBody>
          <a:bodyPr/>
          <a:lstStyle/>
          <a:p>
            <a:r>
              <a:rPr lang="en-US" dirty="0"/>
              <a:t>Fixed Income</a:t>
            </a:r>
          </a:p>
        </p:txBody>
      </p:sp>
      <p:sp>
        <p:nvSpPr>
          <p:cNvPr id="31" name="Text Placeholder 30"/>
          <p:cNvSpPr>
            <a:spLocks noGrp="1"/>
          </p:cNvSpPr>
          <p:nvPr>
            <p:ph type="body" sz="quarter" idx="15"/>
          </p:nvPr>
        </p:nvSpPr>
        <p:spPr>
          <a:xfrm>
            <a:off x="594360" y="6762756"/>
            <a:ext cx="8529320" cy="747081"/>
          </a:xfrm>
        </p:spPr>
        <p:txBody>
          <a:bodyPr/>
          <a:lstStyle/>
          <a:p>
            <a:r>
              <a:rPr lang="en-US" dirty="0"/>
              <a:t>One basis point equals 0.01%. </a:t>
            </a:r>
            <a:r>
              <a:rPr lang="en-US" b="1" dirty="0"/>
              <a:t>Past performance is not a guarantee of future results. Indices are not available for direct investment. Index performance does not reflect the expenses associated with the management of an actual portfolio.</a:t>
            </a:r>
            <a:r>
              <a:rPr lang="en-US" dirty="0"/>
              <a:t> Yield curve data from Federal Reserve. State and local bonds are from the S&amp;P National AMT-Free Municipal Bond Index. AAA-AA Corporates represent the Bank of America Merrill Lynch US Corporates, AA-AAA rated. A-BBB Corporates represent the Bank of America Merrill Lynch US Corporates, BBB-A rated. Bloomberg Barclays data provided by Bloomberg.  US long-term bonds, bills, inflation, and fixed income factor data © Stocks, Bonds, Bills, and Inflation (SBBI) Yearbook™, Ibbotson Associates, Chicago (annually updated work by Roger G. Ibbotson and Rex A. Sinquefield). Citi fixed income indices © 2018 by Citigroup. ICE </a:t>
            </a:r>
            <a:r>
              <a:rPr lang="en-US" dirty="0" err="1"/>
              <a:t>BofAML</a:t>
            </a:r>
            <a:r>
              <a:rPr lang="en-US" dirty="0"/>
              <a:t> index data © 2018 ICE Data Indices, LLC. The S&amp;P data are provided by Standard &amp; Poor's Index Services Group. </a:t>
            </a:r>
          </a:p>
        </p:txBody>
      </p:sp>
      <p:sp>
        <p:nvSpPr>
          <p:cNvPr id="7" name="Text Placeholder 6"/>
          <p:cNvSpPr>
            <a:spLocks noGrp="1"/>
          </p:cNvSpPr>
          <p:nvPr>
            <p:ph type="body" sz="quarter" idx="14"/>
          </p:nvPr>
        </p:nvSpPr>
        <p:spPr/>
        <p:txBody>
          <a:bodyPr/>
          <a:lstStyle/>
          <a:p>
            <a:r>
              <a:rPr lang="en-US" dirty="0"/>
              <a:t>Fourth Quarter 2017 Index Returns</a:t>
            </a:r>
          </a:p>
        </p:txBody>
      </p:sp>
      <p:sp>
        <p:nvSpPr>
          <p:cNvPr id="9" name="Text Placeholder 8"/>
          <p:cNvSpPr>
            <a:spLocks noGrp="1"/>
          </p:cNvSpPr>
          <p:nvPr>
            <p:ph type="body" sz="quarter" idx="20"/>
          </p:nvPr>
        </p:nvSpPr>
        <p:spPr>
          <a:xfrm>
            <a:off x="602296" y="1798621"/>
            <a:ext cx="2517925" cy="4876800"/>
          </a:xfrm>
        </p:spPr>
        <p:txBody>
          <a:bodyPr/>
          <a:lstStyle/>
          <a:p>
            <a:r>
              <a:rPr lang="en-US" dirty="0"/>
              <a:t>Interest rate changes across the US fixed income market were mixed during the fourth quarter. The yield on the 5-year Treasury note rose 28 basis points (bps), ending at 2.20%. The yield on the 10-year Treasury note increased 7 bps to 2.40%. The 30-year Treasury bond yield decreased 12 bps to finish at 2.74%. </a:t>
            </a:r>
          </a:p>
          <a:p>
            <a:r>
              <a:rPr lang="en-US" dirty="0"/>
              <a:t>In terms of total returns, short-term corporate bonds declined 0.04% during the quarter but increased 1.85% for the year. Intermediate-term corporate bonds gained 0.17% for the quarter and 3.92% for the year.</a:t>
            </a:r>
          </a:p>
          <a:p>
            <a:r>
              <a:rPr lang="en-US" dirty="0"/>
              <a:t>The total returns for short-term municipal bonds were –0.65% for the quarter and 1.61% for the year. Intermediate-term municipal bonds fell 0.09% for the quarter but gained 4.70% for the year. Revenue bonds outperformed general obligation bonds for the year.</a:t>
            </a:r>
          </a:p>
        </p:txBody>
      </p:sp>
      <p:graphicFrame>
        <p:nvGraphicFramePr>
          <p:cNvPr id="2" name="Object 1"/>
          <p:cNvGraphicFramePr>
            <a:graphicFrameLocks noChangeAspect="1"/>
          </p:cNvGraphicFramePr>
          <p:nvPr>
            <p:extLst>
              <p:ext uri="{D42A27DB-BD31-4B8C-83A1-F6EECF244321}">
                <p14:modId xmlns:p14="http://schemas.microsoft.com/office/powerpoint/2010/main" val="1552178813"/>
              </p:ext>
            </p:extLst>
          </p:nvPr>
        </p:nvGraphicFramePr>
        <p:xfrm>
          <a:off x="3422650" y="4332288"/>
          <a:ext cx="5778500" cy="2343150"/>
        </p:xfrm>
        <a:graphic>
          <a:graphicData uri="http://schemas.openxmlformats.org/presentationml/2006/ole">
            <mc:AlternateContent xmlns:mc="http://schemas.openxmlformats.org/markup-compatibility/2006">
              <mc:Choice xmlns:v="urn:schemas-microsoft-com:vml" Requires="v">
                <p:oleObj spid="_x0000_s91389" name="Worksheet" r:id="rId5" imgW="5895914" imgH="2390839" progId="Excel.Sheet.12">
                  <p:embed/>
                </p:oleObj>
              </mc:Choice>
              <mc:Fallback>
                <p:oleObj name="Worksheet" r:id="rId5" imgW="5895914" imgH="2390839" progId="Excel.Sheet.12">
                  <p:embed/>
                  <p:pic>
                    <p:nvPicPr>
                      <p:cNvPr id="0" name=""/>
                      <p:cNvPicPr>
                        <a:picLocks noChangeAspect="1" noChangeArrowheads="1"/>
                      </p:cNvPicPr>
                      <p:nvPr/>
                    </p:nvPicPr>
                    <p:blipFill>
                      <a:blip r:embed="rId6"/>
                      <a:srcRect/>
                      <a:stretch>
                        <a:fillRect/>
                      </a:stretch>
                    </p:blipFill>
                    <p:spPr bwMode="auto">
                      <a:xfrm>
                        <a:off x="3422650" y="4332288"/>
                        <a:ext cx="57785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Chart 12"/>
          <p:cNvGraphicFramePr/>
          <p:nvPr>
            <p:extLst>
              <p:ext uri="{D42A27DB-BD31-4B8C-83A1-F6EECF244321}">
                <p14:modId xmlns:p14="http://schemas.microsoft.com/office/powerpoint/2010/main" val="3061499463"/>
              </p:ext>
            </p:extLst>
          </p:nvPr>
        </p:nvGraphicFramePr>
        <p:xfrm>
          <a:off x="3336925" y="1780835"/>
          <a:ext cx="3290250" cy="2555191"/>
        </p:xfrm>
        <a:graphic>
          <a:graphicData uri="http://schemas.openxmlformats.org/drawingml/2006/chart">
            <c:chart xmlns:c="http://schemas.openxmlformats.org/drawingml/2006/chart" xmlns:r="http://schemas.openxmlformats.org/officeDocument/2006/relationships" r:id="rId7"/>
          </a:graphicData>
        </a:graphic>
      </p:graphicFrame>
      <p:sp>
        <p:nvSpPr>
          <p:cNvPr id="4" name="Slide Number Placeholder 3"/>
          <p:cNvSpPr>
            <a:spLocks noGrp="1"/>
          </p:cNvSpPr>
          <p:nvPr>
            <p:ph type="sldNum" sz="quarter" idx="12"/>
          </p:nvPr>
        </p:nvSpPr>
        <p:spPr/>
        <p:txBody>
          <a:bodyPr/>
          <a:lstStyle/>
          <a:p>
            <a:fld id="{66F6FF41-5833-4EBF-9145-362BCED2914A}" type="slidenum">
              <a:rPr lang="en-US" smtClean="0">
                <a:solidFill>
                  <a:prstClr val="white">
                    <a:lumMod val="50000"/>
                  </a:prstClr>
                </a:solidFill>
              </a:rPr>
              <a:pPr/>
              <a:t>14</a:t>
            </a:fld>
            <a:endParaRPr lang="en-US" dirty="0">
              <a:solidFill>
                <a:prstClr val="white">
                  <a:lumMod val="50000"/>
                </a:prstClr>
              </a:solidFill>
            </a:endParaRPr>
          </a:p>
        </p:txBody>
      </p:sp>
      <p:pic>
        <p:nvPicPr>
          <p:cNvPr id="12" name="Picture Placeholder 2" descr="ABGWealth-Logo.ai"/>
          <p:cNvPicPr>
            <a:picLocks noChangeAspect="1"/>
          </p:cNvPicPr>
          <p:nvPr/>
        </p:nvPicPr>
        <p:blipFill rotWithShape="1">
          <a:blip r:embed="rId8">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2359517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p:cNvGraphicFramePr/>
          <p:nvPr>
            <p:extLst>
              <p:ext uri="{D42A27DB-BD31-4B8C-83A1-F6EECF244321}">
                <p14:modId xmlns:p14="http://schemas.microsoft.com/office/powerpoint/2010/main" val="1468475982"/>
              </p:ext>
            </p:extLst>
          </p:nvPr>
        </p:nvGraphicFramePr>
        <p:xfrm>
          <a:off x="4617248" y="3756839"/>
          <a:ext cx="4891882" cy="3251495"/>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8531234" y="4304736"/>
            <a:ext cx="984244" cy="215444"/>
          </a:xfrm>
          <a:prstGeom prst="rect">
            <a:avLst/>
          </a:prstGeom>
          <a:noFill/>
          <a:ln>
            <a:noFill/>
          </a:ln>
        </p:spPr>
        <p:txBody>
          <a:bodyPr wrap="square" lIns="91388" tIns="45693" rIns="91388" bIns="45693" rtlCol="0">
            <a:spAutoFit/>
          </a:bodyPr>
          <a:lstStyle/>
          <a:p>
            <a:pPr>
              <a:spcAft>
                <a:spcPts val="700"/>
              </a:spcAft>
            </a:pPr>
            <a:r>
              <a:rPr lang="en-US" sz="800" b="1" u="sng" dirty="0">
                <a:solidFill>
                  <a:prstClr val="black"/>
                </a:solidFill>
                <a:cs typeface="Arial" pitchFamily="34" charset="0"/>
              </a:rPr>
              <a:t>Stock/Bond Mix</a:t>
            </a:r>
          </a:p>
        </p:txBody>
      </p:sp>
      <p:sp>
        <p:nvSpPr>
          <p:cNvPr id="3" name="Title 2"/>
          <p:cNvSpPr>
            <a:spLocks noGrp="1"/>
          </p:cNvSpPr>
          <p:nvPr>
            <p:ph type="title"/>
          </p:nvPr>
        </p:nvSpPr>
        <p:spPr>
          <a:noFill/>
        </p:spPr>
        <p:txBody>
          <a:bodyPr/>
          <a:lstStyle/>
          <a:p>
            <a:r>
              <a:rPr lang="en-US" dirty="0"/>
              <a:t>Impact of Diversification</a:t>
            </a:r>
          </a:p>
        </p:txBody>
      </p:sp>
      <p:sp>
        <p:nvSpPr>
          <p:cNvPr id="5" name="Text Placeholder 4"/>
          <p:cNvSpPr>
            <a:spLocks noGrp="1"/>
          </p:cNvSpPr>
          <p:nvPr>
            <p:ph type="body" sz="quarter" idx="14"/>
          </p:nvPr>
        </p:nvSpPr>
        <p:spPr/>
        <p:txBody>
          <a:bodyPr/>
          <a:lstStyle/>
          <a:p>
            <a:r>
              <a:rPr lang="en-US" dirty="0"/>
              <a:t>Fourth Quarter 2017 Index Returns</a:t>
            </a:r>
          </a:p>
        </p:txBody>
      </p:sp>
      <p:sp>
        <p:nvSpPr>
          <p:cNvPr id="6" name="Text Placeholder 5"/>
          <p:cNvSpPr>
            <a:spLocks noGrp="1"/>
          </p:cNvSpPr>
          <p:nvPr>
            <p:ph type="body" sz="quarter" idx="15"/>
          </p:nvPr>
        </p:nvSpPr>
        <p:spPr>
          <a:xfrm>
            <a:off x="594360" y="7228857"/>
            <a:ext cx="8529320" cy="400050"/>
          </a:xfrm>
        </p:spPr>
        <p:txBody>
          <a:bodyPr/>
          <a:lstStyle/>
          <a:p>
            <a:pPr marL="91388" indent="-91388">
              <a:buFont typeface="+mj-lt"/>
              <a:buAutoNum type="arabicPeriod"/>
            </a:pPr>
            <a:r>
              <a:rPr lang="en-US" dirty="0"/>
              <a:t>STDEV (standard deviation) is a measure of the variation or dispersion of a set of data points. Standard deviations are often used to quantify the historical return volatility of a security or portfolio. 	</a:t>
            </a:r>
          </a:p>
          <a:p>
            <a:r>
              <a:rPr lang="en-US" dirty="0"/>
              <a:t>Diversification does not eliminate the risk of market loss.</a:t>
            </a:r>
            <a:r>
              <a:rPr lang="en-US" b="1" dirty="0"/>
              <a:t> Past performance is not a guarantee of future results. Indices are not available for direct investment. Index performance does not reflect expenses associated with the management of an actual portfolio</a:t>
            </a:r>
            <a:r>
              <a:rPr lang="en-US" dirty="0"/>
              <a:t>. Asset allocations and the hypothetical index portfolio returns are for illustrative purposes only and do not represent actual performance. Global Stocks represented by MSCI All Country World Index (gross div.) and Treasury Bills represented by US One-Month Treasury Bills. Globally diversified allocations rebalanced monthly, no withdrawals. Data © MSCI 2018, all rights reserved. Treasury bills © Stocks, Bonds, Bills, and Inflation Yearbook™, Ibbotson Associates, Chicago (annually updated work by Roger G. Ibbotson and Rex A. Sinquefield). </a:t>
            </a:r>
          </a:p>
          <a:p>
            <a:endParaRPr lang="en-US" dirty="0"/>
          </a:p>
        </p:txBody>
      </p:sp>
      <p:sp>
        <p:nvSpPr>
          <p:cNvPr id="7" name="Text Placeholder 6"/>
          <p:cNvSpPr>
            <a:spLocks noGrp="1"/>
          </p:cNvSpPr>
          <p:nvPr>
            <p:ph type="body" sz="quarter" idx="18"/>
          </p:nvPr>
        </p:nvSpPr>
        <p:spPr/>
        <p:txBody>
          <a:bodyPr/>
          <a:lstStyle/>
          <a:p>
            <a:r>
              <a:rPr lang="en-US" dirty="0"/>
              <a:t>These portfolios illustrate the performance of different global stock/bond mixes. Mixes with larger allocations to stocks are considered riskier but have higher expected </a:t>
            </a:r>
            <a:br>
              <a:rPr lang="en-US" dirty="0"/>
            </a:br>
            <a:r>
              <a:rPr lang="en-US" dirty="0"/>
              <a:t>returns over time.</a:t>
            </a:r>
          </a:p>
          <a:p>
            <a:endParaRPr lang="en-US" dirty="0"/>
          </a:p>
        </p:txBody>
      </p:sp>
      <p:graphicFrame>
        <p:nvGraphicFramePr>
          <p:cNvPr id="37" name="Chart 36"/>
          <p:cNvGraphicFramePr/>
          <p:nvPr>
            <p:extLst>
              <p:ext uri="{D42A27DB-BD31-4B8C-83A1-F6EECF244321}">
                <p14:modId xmlns:p14="http://schemas.microsoft.com/office/powerpoint/2010/main" val="192112291"/>
              </p:ext>
            </p:extLst>
          </p:nvPr>
        </p:nvGraphicFramePr>
        <p:xfrm>
          <a:off x="4589085" y="1810357"/>
          <a:ext cx="5295901" cy="17531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p:cNvGraphicFramePr>
            <a:graphicFrameLocks/>
          </p:cNvGraphicFramePr>
          <p:nvPr>
            <p:extLst>
              <p:ext uri="{D42A27DB-BD31-4B8C-83A1-F6EECF244321}">
                <p14:modId xmlns:p14="http://schemas.microsoft.com/office/powerpoint/2010/main" val="1332485892"/>
              </p:ext>
            </p:extLst>
          </p:nvPr>
        </p:nvGraphicFramePr>
        <p:xfrm>
          <a:off x="639763" y="4568825"/>
          <a:ext cx="3317875" cy="1879600"/>
        </p:xfrm>
        <a:graphic>
          <a:graphicData uri="http://schemas.openxmlformats.org/presentationml/2006/ole">
            <mc:AlternateContent xmlns:mc="http://schemas.openxmlformats.org/markup-compatibility/2006">
              <mc:Choice xmlns:v="urn:schemas-microsoft-com:vml" Requires="v">
                <p:oleObj spid="_x0000_s92409" name="Worksheet" r:id="rId6" imgW="3809955" imgH="2162160" progId="Excel.Sheet.12">
                  <p:embed/>
                </p:oleObj>
              </mc:Choice>
              <mc:Fallback>
                <p:oleObj name="Worksheet" r:id="rId6" imgW="3809955" imgH="2162160" progId="Excel.Sheet.12">
                  <p:embed/>
                  <p:pic>
                    <p:nvPicPr>
                      <p:cNvPr id="0" name=""/>
                      <p:cNvPicPr>
                        <a:picLocks noChangeArrowheads="1"/>
                      </p:cNvPicPr>
                      <p:nvPr/>
                    </p:nvPicPr>
                    <p:blipFill>
                      <a:blip r:embed="rId7"/>
                      <a:srcRect/>
                      <a:stretch>
                        <a:fillRect/>
                      </a:stretch>
                    </p:blipFill>
                    <p:spPr bwMode="auto">
                      <a:xfrm>
                        <a:off x="639763" y="4568825"/>
                        <a:ext cx="33178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8267705" y="6653012"/>
            <a:ext cx="435784" cy="233433"/>
          </a:xfrm>
          <a:prstGeom prst="rect">
            <a:avLst/>
          </a:prstGeom>
          <a:solidFill>
            <a:schemeClr val="bg1"/>
          </a:solidFill>
        </p:spPr>
        <p:txBody>
          <a:bodyPr wrap="square" lIns="91388" tIns="45693" rIns="91388" bIns="45693" rtlCol="0">
            <a:spAutoFit/>
          </a:bodyPr>
          <a:lstStyle/>
          <a:p>
            <a:endParaRPr lang="en-US" sz="900" dirty="0">
              <a:solidFill>
                <a:prstClr val="black"/>
              </a:solidFill>
            </a:endParaRPr>
          </a:p>
        </p:txBody>
      </p:sp>
      <p:sp>
        <p:nvSpPr>
          <p:cNvPr id="2" name="Rectangle 1"/>
          <p:cNvSpPr/>
          <p:nvPr/>
        </p:nvSpPr>
        <p:spPr>
          <a:xfrm>
            <a:off x="8531235" y="4495173"/>
            <a:ext cx="787395" cy="215444"/>
          </a:xfrm>
          <a:prstGeom prst="rect">
            <a:avLst/>
          </a:prstGeom>
        </p:spPr>
        <p:txBody>
          <a:bodyPr wrap="none" lIns="91388" tIns="45693" rIns="91388" bIns="45693">
            <a:spAutoFit/>
          </a:bodyPr>
          <a:lstStyle/>
          <a:p>
            <a:r>
              <a:rPr lang="en-US" sz="800" dirty="0">
                <a:solidFill>
                  <a:prstClr val="black"/>
                </a:solidFill>
                <a:cs typeface="Arial" pitchFamily="34" charset="0"/>
              </a:rPr>
              <a:t>100% Stocks</a:t>
            </a:r>
          </a:p>
        </p:txBody>
      </p:sp>
      <p:sp>
        <p:nvSpPr>
          <p:cNvPr id="11" name="Rectangle 10"/>
          <p:cNvSpPr/>
          <p:nvPr/>
        </p:nvSpPr>
        <p:spPr>
          <a:xfrm>
            <a:off x="8531231" y="4986857"/>
            <a:ext cx="444352" cy="215444"/>
          </a:xfrm>
          <a:prstGeom prst="rect">
            <a:avLst/>
          </a:prstGeom>
        </p:spPr>
        <p:txBody>
          <a:bodyPr wrap="none" lIns="91388" tIns="45693" rIns="91388" bIns="45693">
            <a:spAutoFit/>
          </a:bodyPr>
          <a:lstStyle/>
          <a:p>
            <a:r>
              <a:rPr lang="en-US" sz="800" dirty="0">
                <a:solidFill>
                  <a:prstClr val="black"/>
                </a:solidFill>
                <a:cs typeface="Arial" pitchFamily="34" charset="0"/>
              </a:rPr>
              <a:t>75/25</a:t>
            </a:r>
          </a:p>
        </p:txBody>
      </p:sp>
      <p:sp>
        <p:nvSpPr>
          <p:cNvPr id="12" name="Rectangle 11"/>
          <p:cNvSpPr/>
          <p:nvPr/>
        </p:nvSpPr>
        <p:spPr>
          <a:xfrm>
            <a:off x="8531236" y="5367335"/>
            <a:ext cx="530915" cy="215444"/>
          </a:xfrm>
          <a:prstGeom prst="rect">
            <a:avLst/>
          </a:prstGeom>
        </p:spPr>
        <p:txBody>
          <a:bodyPr wrap="none" lIns="91388" tIns="45693" rIns="91388" bIns="45693">
            <a:spAutoFit/>
          </a:bodyPr>
          <a:lstStyle/>
          <a:p>
            <a:r>
              <a:rPr lang="en-US" sz="800" dirty="0">
                <a:solidFill>
                  <a:prstClr val="black"/>
                </a:solidFill>
                <a:cs typeface="Arial" pitchFamily="34" charset="0"/>
              </a:rPr>
              <a:t>50/50   </a:t>
            </a:r>
          </a:p>
        </p:txBody>
      </p:sp>
      <p:sp>
        <p:nvSpPr>
          <p:cNvPr id="13" name="Rectangle 12"/>
          <p:cNvSpPr/>
          <p:nvPr/>
        </p:nvSpPr>
        <p:spPr>
          <a:xfrm>
            <a:off x="8531231" y="5654806"/>
            <a:ext cx="444352" cy="215444"/>
          </a:xfrm>
          <a:prstGeom prst="rect">
            <a:avLst/>
          </a:prstGeom>
        </p:spPr>
        <p:txBody>
          <a:bodyPr wrap="none" lIns="91388" tIns="45693" rIns="91388" bIns="45693">
            <a:spAutoFit/>
          </a:bodyPr>
          <a:lstStyle/>
          <a:p>
            <a:r>
              <a:rPr lang="en-US" sz="800" dirty="0">
                <a:solidFill>
                  <a:prstClr val="black"/>
                </a:solidFill>
                <a:cs typeface="Arial" pitchFamily="34" charset="0"/>
              </a:rPr>
              <a:t>25/75</a:t>
            </a:r>
          </a:p>
        </p:txBody>
      </p:sp>
      <p:sp>
        <p:nvSpPr>
          <p:cNvPr id="14" name="Rectangle 13"/>
          <p:cNvSpPr/>
          <p:nvPr/>
        </p:nvSpPr>
        <p:spPr>
          <a:xfrm>
            <a:off x="8531237" y="5860417"/>
            <a:ext cx="1099981" cy="215444"/>
          </a:xfrm>
          <a:prstGeom prst="rect">
            <a:avLst/>
          </a:prstGeom>
        </p:spPr>
        <p:txBody>
          <a:bodyPr wrap="none" lIns="91388" tIns="45693" rIns="91388" bIns="45693">
            <a:spAutoFit/>
          </a:bodyPr>
          <a:lstStyle/>
          <a:p>
            <a:r>
              <a:rPr lang="en-US" sz="800" dirty="0">
                <a:solidFill>
                  <a:prstClr val="black"/>
                </a:solidFill>
                <a:cs typeface="Arial" pitchFamily="34" charset="0"/>
              </a:rPr>
              <a:t>100% Treasury Bills</a:t>
            </a:r>
          </a:p>
        </p:txBody>
      </p:sp>
      <p:sp>
        <p:nvSpPr>
          <p:cNvPr id="15" name="Slide Number Placeholder 14"/>
          <p:cNvSpPr>
            <a:spLocks noGrp="1"/>
          </p:cNvSpPr>
          <p:nvPr>
            <p:ph type="sldNum" sz="quarter" idx="12"/>
          </p:nvPr>
        </p:nvSpPr>
        <p:spPr/>
        <p:txBody>
          <a:bodyPr/>
          <a:lstStyle/>
          <a:p>
            <a:fld id="{66F6FF41-5833-4EBF-9145-362BCED2914A}" type="slidenum">
              <a:rPr lang="en-US" smtClean="0">
                <a:solidFill>
                  <a:prstClr val="white">
                    <a:lumMod val="50000"/>
                  </a:prstClr>
                </a:solidFill>
              </a:rPr>
              <a:pPr/>
              <a:t>15</a:t>
            </a:fld>
            <a:endParaRPr lang="en-US" dirty="0">
              <a:solidFill>
                <a:prstClr val="white">
                  <a:lumMod val="50000"/>
                </a:prstClr>
              </a:solidFill>
            </a:endParaRPr>
          </a:p>
        </p:txBody>
      </p:sp>
      <p:sp>
        <p:nvSpPr>
          <p:cNvPr id="21" name="TextBox 20"/>
          <p:cNvSpPr txBox="1"/>
          <p:nvPr/>
        </p:nvSpPr>
        <p:spPr>
          <a:xfrm>
            <a:off x="8322351" y="6432859"/>
            <a:ext cx="490910" cy="215389"/>
          </a:xfrm>
          <a:prstGeom prst="rect">
            <a:avLst/>
          </a:prstGeom>
          <a:solidFill>
            <a:srgbClr val="FFFFFF"/>
          </a:solidFill>
        </p:spPr>
        <p:txBody>
          <a:bodyPr wrap="square" lIns="0" tIns="45693" rIns="0" bIns="45693" rtlCol="0">
            <a:spAutoFit/>
          </a:bodyPr>
          <a:lstStyle/>
          <a:p>
            <a:pPr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rPr>
              <a:t>12/2017</a:t>
            </a:r>
          </a:p>
        </p:txBody>
      </p:sp>
      <p:pic>
        <p:nvPicPr>
          <p:cNvPr id="19" name="Picture Placeholder 2" descr="ABGWealth-Logo.ai"/>
          <p:cNvPicPr>
            <a:picLocks noChangeAspect="1"/>
          </p:cNvPicPr>
          <p:nvPr/>
        </p:nvPicPr>
        <p:blipFill rotWithShape="1">
          <a:blip r:embed="rId8">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2142910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pPr lvl="0">
              <a:lnSpc>
                <a:spcPct val="110000"/>
              </a:lnSpc>
              <a:spcBef>
                <a:spcPts val="600"/>
              </a:spcBef>
            </a:pPr>
            <a:endParaRPr lang="en-US" dirty="0"/>
          </a:p>
          <a:p>
            <a:pPr lvl="0">
              <a:lnSpc>
                <a:spcPct val="110000"/>
              </a:lnSpc>
              <a:spcBef>
                <a:spcPts val="900"/>
              </a:spcBef>
            </a:pPr>
            <a:r>
              <a:rPr lang="en-US" dirty="0"/>
              <a:t>Fourth Quarter 2017</a:t>
            </a:r>
          </a:p>
        </p:txBody>
      </p:sp>
      <p:sp>
        <p:nvSpPr>
          <p:cNvPr id="2" name="Title 1"/>
          <p:cNvSpPr>
            <a:spLocks noGrp="1"/>
          </p:cNvSpPr>
          <p:nvPr>
            <p:ph type="title"/>
          </p:nvPr>
        </p:nvSpPr>
        <p:spPr>
          <a:xfrm>
            <a:off x="594360" y="698788"/>
            <a:ext cx="9052560" cy="521864"/>
          </a:xfrm>
        </p:spPr>
        <p:txBody>
          <a:bodyPr/>
          <a:lstStyle/>
          <a:p>
            <a:pPr>
              <a:lnSpc>
                <a:spcPts val="2900"/>
              </a:lnSpc>
            </a:pPr>
            <a:r>
              <a:rPr lang="en-US" dirty="0"/>
              <a:t>To Bit or Not to Bit: </a:t>
            </a:r>
            <a:br>
              <a:rPr lang="en-US" dirty="0"/>
            </a:br>
            <a:r>
              <a:rPr lang="en-US" sz="2000" dirty="0"/>
              <a:t>What Should Investors Make of Bitcoin Mania?</a:t>
            </a:r>
          </a:p>
        </p:txBody>
      </p:sp>
      <p:sp>
        <p:nvSpPr>
          <p:cNvPr id="30" name="Text Placeholder 29"/>
          <p:cNvSpPr>
            <a:spLocks noGrp="1"/>
          </p:cNvSpPr>
          <p:nvPr>
            <p:ph type="body" sz="quarter" idx="15"/>
          </p:nvPr>
        </p:nvSpPr>
        <p:spPr>
          <a:xfrm>
            <a:off x="594360" y="6961239"/>
            <a:ext cx="8529320" cy="573182"/>
          </a:xfrm>
        </p:spPr>
        <p:txBody>
          <a:bodyPr/>
          <a:lstStyle/>
          <a:p>
            <a:pPr fontAlgn="base"/>
            <a:r>
              <a:rPr lang="en-US" dirty="0"/>
              <a:t>1. Source: </a:t>
            </a:r>
            <a:r>
              <a:rPr lang="en-US" u="sng" dirty="0">
                <a:hlinkClick r:id="rId3"/>
              </a:rPr>
              <a:t>Bitcoin.org</a:t>
            </a:r>
            <a:r>
              <a:rPr lang="en-US" dirty="0"/>
              <a:t>.</a:t>
            </a:r>
          </a:p>
          <a:p>
            <a:r>
              <a:rPr lang="en-US" dirty="0"/>
              <a:t>2. As of December 14, 2017. Source: </a:t>
            </a:r>
            <a:r>
              <a:rPr lang="en-US" u="sng" dirty="0">
                <a:hlinkClick r:id="rId4"/>
              </a:rPr>
              <a:t>Coinmarketcap.com</a:t>
            </a:r>
            <a:r>
              <a:rPr lang="en-US" dirty="0"/>
              <a:t>.</a:t>
            </a:r>
          </a:p>
          <a:p>
            <a:r>
              <a:rPr lang="en-US" dirty="0"/>
              <a:t>3. A currency declared by a government to be legal tender.</a:t>
            </a:r>
          </a:p>
          <a:p>
            <a:r>
              <a:rPr lang="en-US" dirty="0"/>
              <a:t>4. Per Bloomberg, the end-of-day market value of a bitcoin exceeded $16,000 USD for the first time on December 7, 2017.</a:t>
            </a:r>
          </a:p>
        </p:txBody>
      </p:sp>
      <p:sp>
        <p:nvSpPr>
          <p:cNvPr id="3" name="Text Placeholder 2"/>
          <p:cNvSpPr>
            <a:spLocks noGrp="1"/>
          </p:cNvSpPr>
          <p:nvPr>
            <p:ph type="body" sz="quarter" idx="18"/>
          </p:nvPr>
        </p:nvSpPr>
        <p:spPr>
          <a:xfrm>
            <a:off x="604837" y="2013099"/>
            <a:ext cx="9029020" cy="5064034"/>
          </a:xfrm>
        </p:spPr>
        <p:txBody>
          <a:bodyPr numCol="2" spcCol="457200"/>
          <a:lstStyle/>
          <a:p>
            <a:pPr>
              <a:lnSpc>
                <a:spcPts val="1800"/>
              </a:lnSpc>
            </a:pPr>
            <a:r>
              <a:rPr lang="en-US" sz="1200" spc="-20" dirty="0">
                <a:solidFill>
                  <a:schemeClr val="tx2"/>
                </a:solidFill>
              </a:rPr>
              <a:t>Bitcoin and other cryptocurrencies are receiving intense media coverage, prompting many investors to wonder whether these </a:t>
            </a:r>
            <a:br>
              <a:rPr lang="en-US" sz="1200" spc="-20" dirty="0">
                <a:solidFill>
                  <a:schemeClr val="tx2"/>
                </a:solidFill>
              </a:rPr>
            </a:br>
            <a:r>
              <a:rPr lang="en-US" sz="1200" spc="-20" dirty="0">
                <a:solidFill>
                  <a:schemeClr val="tx2"/>
                </a:solidFill>
              </a:rPr>
              <a:t>new types of electronic money deserve a place in their portfolios.</a:t>
            </a:r>
            <a:r>
              <a:rPr lang="en-US" dirty="0">
                <a:solidFill>
                  <a:schemeClr val="tx2"/>
                </a:solidFill>
              </a:rPr>
              <a:t> </a:t>
            </a:r>
          </a:p>
          <a:p>
            <a:pPr>
              <a:lnSpc>
                <a:spcPts val="1800"/>
              </a:lnSpc>
              <a:spcBef>
                <a:spcPts val="0"/>
              </a:spcBef>
            </a:pPr>
            <a:endParaRPr lang="en-US" sz="1000" dirty="0">
              <a:solidFill>
                <a:schemeClr val="tx2"/>
              </a:solidFill>
            </a:endParaRPr>
          </a:p>
          <a:p>
            <a:pPr>
              <a:lnSpc>
                <a:spcPts val="1400"/>
              </a:lnSpc>
            </a:pPr>
            <a:r>
              <a:rPr lang="en-US" sz="1000" dirty="0"/>
              <a:t>Cryptocurrencies such as bitcoin emerged only in the past decade. Unlike traditional money, no paper notes or metal coins are involved. No central bank issues the currency, and no regulator or nation state stands behind it.</a:t>
            </a:r>
          </a:p>
          <a:p>
            <a:pPr>
              <a:lnSpc>
                <a:spcPts val="1400"/>
              </a:lnSpc>
            </a:pPr>
            <a:r>
              <a:rPr lang="en-US" sz="1000" dirty="0"/>
              <a:t>Instead, cryptocurrencies are a form of code made by computers and stored in a digital wallet. In the case of bitcoin, there is a finite supply of </a:t>
            </a:r>
            <a:br>
              <a:rPr lang="en-US" sz="1000" dirty="0"/>
            </a:br>
            <a:r>
              <a:rPr lang="en-US" sz="1000" dirty="0"/>
              <a:t>21 million</a:t>
            </a:r>
            <a:r>
              <a:rPr lang="en-US" sz="1000" baseline="30000" dirty="0"/>
              <a:t>1</a:t>
            </a:r>
            <a:r>
              <a:rPr lang="en-US" sz="1000" dirty="0"/>
              <a:t>, of which more than 16 million are in circulation</a:t>
            </a:r>
            <a:r>
              <a:rPr lang="en-US" sz="1000" baseline="30000" dirty="0"/>
              <a:t>2</a:t>
            </a:r>
            <a:r>
              <a:rPr lang="en-US" sz="1000" dirty="0"/>
              <a:t>. Transactions are recorded on a public ledger called blockchain.</a:t>
            </a:r>
          </a:p>
          <a:p>
            <a:pPr>
              <a:lnSpc>
                <a:spcPts val="1400"/>
              </a:lnSpc>
            </a:pPr>
            <a:r>
              <a:rPr lang="en-US" sz="1000" dirty="0"/>
              <a:t>People can earn bitcoins in several ways, including buying them using traditional fiat currencies</a:t>
            </a:r>
            <a:r>
              <a:rPr lang="en-US" sz="1000" baseline="30000" dirty="0"/>
              <a:t>3</a:t>
            </a:r>
            <a:r>
              <a:rPr lang="en-US" sz="1000" dirty="0"/>
              <a:t> or by “mining” them—receiving newly created bitcoins for the service of using powerful computers to compile recent transactions into new blocks of the transaction chain through solving a highly complex mathematical puzzle.</a:t>
            </a:r>
          </a:p>
          <a:p>
            <a:pPr>
              <a:lnSpc>
                <a:spcPts val="1400"/>
              </a:lnSpc>
            </a:pPr>
            <a:r>
              <a:rPr lang="en-US" sz="1000" dirty="0"/>
              <a:t>For much of the past decade, cryptocurrencies were the preserve of digital enthusiasts and people who believe the age of fiat currencies is coming to an end. This niche appeal is reflected in their market value. For example, at a market value of $16,000 per bitcoin</a:t>
            </a:r>
            <a:r>
              <a:rPr lang="en-US" sz="1000" baseline="30000" dirty="0"/>
              <a:t>4</a:t>
            </a:r>
            <a:r>
              <a:rPr lang="en-US" sz="1000" dirty="0"/>
              <a:t>, the total value of bitcoin in circulation is less than one tenth of 1% of the aggregate value of global stocks and bonds. Despite this, the sharp rise in the market value of </a:t>
            </a:r>
          </a:p>
          <a:p>
            <a:pPr>
              <a:lnSpc>
                <a:spcPts val="1400"/>
              </a:lnSpc>
            </a:pPr>
            <a:endParaRPr lang="en-US" sz="1000" dirty="0"/>
          </a:p>
          <a:p>
            <a:pPr>
              <a:lnSpc>
                <a:spcPts val="1400"/>
              </a:lnSpc>
            </a:pPr>
            <a:r>
              <a:rPr lang="en-US" sz="1000" dirty="0"/>
              <a:t>bitcoins over the past weeks and months have contributed to intense media attention.</a:t>
            </a:r>
          </a:p>
          <a:p>
            <a:pPr>
              <a:lnSpc>
                <a:spcPts val="1400"/>
              </a:lnSpc>
            </a:pPr>
            <a:r>
              <a:rPr lang="en-US" sz="1000" dirty="0"/>
              <a:t>What are investors to make of all this media attention? What place, if any, should bitcoin play in a diversified portfolio? Recently, the value of bitcoin has risen sharply, but that is the past. What about its future value?</a:t>
            </a:r>
          </a:p>
          <a:p>
            <a:pPr>
              <a:lnSpc>
                <a:spcPts val="1400"/>
              </a:lnSpc>
            </a:pPr>
            <a:r>
              <a:rPr lang="en-US" sz="1000" dirty="0"/>
              <a:t>You can approach these questions in several ways. A good place to begin </a:t>
            </a:r>
            <a:r>
              <a:rPr lang="en-US" sz="1000" spc="-10" dirty="0"/>
              <a:t>is by examining the roles that stocks, bonds, and cash play in your portfolio.</a:t>
            </a:r>
          </a:p>
          <a:p>
            <a:pPr>
              <a:lnSpc>
                <a:spcPts val="1400"/>
              </a:lnSpc>
            </a:pPr>
            <a:r>
              <a:rPr lang="en-US" cap="all" dirty="0">
                <a:solidFill>
                  <a:schemeClr val="tx2"/>
                </a:solidFill>
              </a:rPr>
              <a:t>EXPECTED RETURNS</a:t>
            </a:r>
            <a:endParaRPr lang="en-US" dirty="0">
              <a:solidFill>
                <a:schemeClr val="tx2"/>
              </a:solidFill>
            </a:endParaRPr>
          </a:p>
          <a:p>
            <a:pPr>
              <a:lnSpc>
                <a:spcPts val="1400"/>
              </a:lnSpc>
              <a:spcBef>
                <a:spcPts val="0"/>
              </a:spcBef>
            </a:pPr>
            <a:r>
              <a:rPr lang="en-US" sz="1000" dirty="0"/>
              <a:t>Companies often seek external sources of capital to finance projects they believe will generate profits in the future. When a company issues stock, it offers investors a residual claim on its future profits. When a company issues a bond, it offers investors a promised stream of future cash flows, including the repayment of principal when the bond matures. The price of a stock or bond reflects the return investors demand to exchange their cash today for an uncertain but greater amount of expected cash in the future. One important role these securities play in a portfolio is to provide positive expected returns by allowing investors to share in the future profits earned by corporations globally. By investing in stocks and bonds today, you expect to grow your wealth and enable greater consumption tomorrow.</a:t>
            </a:r>
          </a:p>
          <a:p>
            <a:pPr>
              <a:lnSpc>
                <a:spcPts val="1400"/>
              </a:lnSpc>
            </a:pPr>
            <a:r>
              <a:rPr lang="en-US" sz="1000" dirty="0"/>
              <a:t>Government bonds often provide a more certain repayment of promised cash flows than corporate bonds. Thus, besides the potential for providing positive expected returns, another reason to hold government bonds is to reduce the uncertainty of future wealth. And inflation-linked government bonds reduce the uncertainty of future inflation-adjusted wealth.</a:t>
            </a:r>
          </a:p>
        </p:txBody>
      </p:sp>
      <p:cxnSp>
        <p:nvCxnSpPr>
          <p:cNvPr id="10" name="Straight Connector 9"/>
          <p:cNvCxnSpPr/>
          <p:nvPr/>
        </p:nvCxnSpPr>
        <p:spPr>
          <a:xfrm>
            <a:off x="688975" y="2919939"/>
            <a:ext cx="4114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66F6FF41-5833-4EBF-9145-362BCED2914A}" type="slidenum">
              <a:rPr lang="en-US" smtClean="0">
                <a:solidFill>
                  <a:prstClr val="white">
                    <a:lumMod val="50000"/>
                  </a:prstClr>
                </a:solidFill>
              </a:rPr>
              <a:pPr/>
              <a:t>16</a:t>
            </a:fld>
            <a:endParaRPr lang="en-US" dirty="0">
              <a:solidFill>
                <a:prstClr val="white">
                  <a:lumMod val="50000"/>
                </a:prstClr>
              </a:solidFill>
            </a:endParaRPr>
          </a:p>
        </p:txBody>
      </p:sp>
      <p:pic>
        <p:nvPicPr>
          <p:cNvPr id="9" name="Picture Placeholder 2" descr="ABGWealth-Logo.ai"/>
          <p:cNvPicPr>
            <a:picLocks noChangeAspect="1"/>
          </p:cNvPicPr>
          <p:nvPr/>
        </p:nvPicPr>
        <p:blipFill rotWithShape="1">
          <a:blip r:embed="rId5">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1272386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Bit or Not to Bit</a:t>
            </a:r>
          </a:p>
        </p:txBody>
      </p:sp>
      <p:sp>
        <p:nvSpPr>
          <p:cNvPr id="5" name="Text Placeholder 4"/>
          <p:cNvSpPr>
            <a:spLocks noGrp="1"/>
          </p:cNvSpPr>
          <p:nvPr>
            <p:ph type="body" sz="quarter" idx="18"/>
          </p:nvPr>
        </p:nvSpPr>
        <p:spPr>
          <a:xfrm>
            <a:off x="604837" y="1790080"/>
            <a:ext cx="9049346" cy="5170980"/>
          </a:xfrm>
        </p:spPr>
        <p:txBody>
          <a:bodyPr numCol="2" spcCol="457200"/>
          <a:lstStyle/>
          <a:p>
            <a:pPr>
              <a:lnSpc>
                <a:spcPts val="1400"/>
              </a:lnSpc>
            </a:pPr>
            <a:r>
              <a:rPr lang="en-US" sz="1000" dirty="0"/>
              <a:t>Holding cash does not provide an expected stream of future cash flow. One US dollar in your wallet today does not entitle you to more dollars in the future. The same logic applies to holding other fiat currencies — and holding bitcoins in a digital wallet. So we should not expect a positive return from holding cash in one or more currencies unless we can predict when one currency will appreciate or depreciate relative to others.</a:t>
            </a:r>
          </a:p>
          <a:p>
            <a:pPr>
              <a:lnSpc>
                <a:spcPts val="1400"/>
              </a:lnSpc>
            </a:pPr>
            <a:r>
              <a:rPr lang="en-US" sz="1000" dirty="0"/>
              <a:t>The academic literature overwhelmingly suggests that short-term currency movements are unpredictable, implying there is no reliable and systematic way to earn a positive return just by holding cash, regardless of its currency. So why should investors hold cash in one or more currencies? One reason is because it provides a store of value that can be used to manage near-term known expenditures in those currencies.</a:t>
            </a:r>
          </a:p>
          <a:p>
            <a:pPr>
              <a:lnSpc>
                <a:spcPts val="1400"/>
              </a:lnSpc>
            </a:pPr>
            <a:r>
              <a:rPr lang="en-US" sz="1000" dirty="0"/>
              <a:t>With this framework in mind, it might be argued that holding bitcoins is like holding cash; it can be used to pay for some goods and services. However, most goods and services are not priced in bitcoins.</a:t>
            </a:r>
          </a:p>
          <a:p>
            <a:pPr>
              <a:lnSpc>
                <a:spcPts val="1400"/>
              </a:lnSpc>
            </a:pPr>
            <a:r>
              <a:rPr lang="en-US" sz="1000" dirty="0"/>
              <a:t>A lot of volatility has occurred in the exchange rates between bitcoins and traditional currencies. That volatility implies uncertainty, even in the near term, in the amount of future goods and services your bitcoins can purchase. This uncertainty, combined with possibly high transaction costs to convert bitcoins into usable currency, suggests that the cryptocurrency currently falls short as a store of value to manage near-term known expenses. Of course, that may change in the future if it becomes common practice to pay for all goods and services using bitcoins.</a:t>
            </a:r>
          </a:p>
          <a:p>
            <a:pPr>
              <a:lnSpc>
                <a:spcPts val="1400"/>
              </a:lnSpc>
            </a:pPr>
            <a:r>
              <a:rPr lang="en-US" sz="1000" dirty="0"/>
              <a:t>If bitcoin is not currently practical as a substitute for cash, should we expect its value to appreciate?</a:t>
            </a:r>
          </a:p>
          <a:p>
            <a:pPr>
              <a:lnSpc>
                <a:spcPts val="1400"/>
              </a:lnSpc>
            </a:pPr>
            <a:r>
              <a:rPr lang="en-US" cap="all" dirty="0" smtClean="0">
                <a:solidFill>
                  <a:schemeClr val="tx2"/>
                </a:solidFill>
              </a:rPr>
              <a:t>SUPPLY </a:t>
            </a:r>
            <a:r>
              <a:rPr lang="en-US" cap="all" dirty="0">
                <a:solidFill>
                  <a:schemeClr val="tx2"/>
                </a:solidFill>
              </a:rPr>
              <a:t>AND DEMAND</a:t>
            </a:r>
            <a:endParaRPr lang="en-US" dirty="0">
              <a:solidFill>
                <a:schemeClr val="tx2"/>
              </a:solidFill>
            </a:endParaRPr>
          </a:p>
          <a:p>
            <a:pPr>
              <a:lnSpc>
                <a:spcPts val="1400"/>
              </a:lnSpc>
              <a:spcBef>
                <a:spcPts val="0"/>
              </a:spcBef>
            </a:pPr>
            <a:r>
              <a:rPr lang="en-US" sz="1000" dirty="0"/>
              <a:t>The price of a bitcoin is tied to supply and demand. Although the supply of bitcoins is slowly rising, it may reach an upper limit, which might imply limited future supply. The future supply of cryptocurrencies, however, may be very flexible as new types are developed and innovation in technology makes many cryptocurrencies close substitutes for one another, implying the quantity of future supply might be unlimited.</a:t>
            </a:r>
          </a:p>
          <a:p>
            <a:pPr>
              <a:lnSpc>
                <a:spcPts val="1400"/>
              </a:lnSpc>
            </a:pPr>
            <a:r>
              <a:rPr lang="en-US" sz="1000" dirty="0"/>
              <a:t>Regarding future demand for bitcoins, there is a non‑zero probability</a:t>
            </a:r>
            <a:r>
              <a:rPr lang="en-US" sz="1000" baseline="30000" dirty="0"/>
              <a:t>5</a:t>
            </a:r>
            <a:r>
              <a:rPr lang="en-US" sz="1000" dirty="0"/>
              <a:t> that nothing will come of it (no future demand) and a non-zero probability that it will be widely adopted (high future demand).</a:t>
            </a:r>
          </a:p>
          <a:p>
            <a:pPr>
              <a:lnSpc>
                <a:spcPts val="1400"/>
              </a:lnSpc>
            </a:pPr>
            <a:r>
              <a:rPr lang="en-US" sz="1000" dirty="0"/>
              <a:t>Future regulation adds to this uncertainty. While recent media attention has ensured bitcoin is more widely discussed today than in years past, it is still largely unused by most financial institutions. It has also been the subject of scrutiny by regulators. For example, in a note to investors in 2014, the US Securities and Exchange Commission warned that any new investment appearing to be exciting and cutting-edge has the potential to give rise to fraud and false “guarantees” of high investment returns</a:t>
            </a:r>
            <a:r>
              <a:rPr lang="en-US" sz="1000" baseline="30000" dirty="0"/>
              <a:t>6</a:t>
            </a:r>
            <a:r>
              <a:rPr lang="en-US" sz="1000" dirty="0"/>
              <a:t>. Other entities around the world have issued similar warnings. It is unclear what impact future laws and regulations may have on bitcoin’s future supply and demand (or even its existence). This uncertainty is common with young investments.</a:t>
            </a:r>
          </a:p>
          <a:p>
            <a:pPr>
              <a:lnSpc>
                <a:spcPts val="1400"/>
              </a:lnSpc>
            </a:pPr>
            <a:r>
              <a:rPr lang="en-US" sz="1000" dirty="0"/>
              <a:t>All of these factors suggest that future supply and demand are highly uncertain. But the probabilities of high or low future supply or demand are an input in the price of bitcoins today. That price is fair, in that investors willingly transact at that price. One investor does not have an unfair advantage over another in determining if the true probability of future demand will be different from what is reflected in bitcoin’s price today. </a:t>
            </a:r>
          </a:p>
          <a:p>
            <a:pPr>
              <a:lnSpc>
                <a:spcPts val="1400"/>
              </a:lnSpc>
            </a:pPr>
            <a:r>
              <a:rPr lang="en-US" sz="1000" dirty="0"/>
              <a:t>. </a:t>
            </a:r>
            <a:endParaRPr lang="en-US" sz="1000" dirty="0">
              <a:solidFill>
                <a:srgbClr val="FF0000"/>
              </a:solidFill>
            </a:endParaRPr>
          </a:p>
        </p:txBody>
      </p:sp>
      <p:sp>
        <p:nvSpPr>
          <p:cNvPr id="6" name="Text Placeholder 5"/>
          <p:cNvSpPr>
            <a:spLocks noGrp="1"/>
          </p:cNvSpPr>
          <p:nvPr>
            <p:ph type="body" sz="quarter" idx="14"/>
          </p:nvPr>
        </p:nvSpPr>
        <p:spPr/>
        <p:txBody>
          <a:bodyPr/>
          <a:lstStyle/>
          <a:p>
            <a:pPr lvl="0"/>
            <a:r>
              <a:rPr lang="en-US" dirty="0"/>
              <a:t>(continued from page 16)</a:t>
            </a:r>
          </a:p>
          <a:p>
            <a:endParaRPr lang="en-US" dirty="0"/>
          </a:p>
        </p:txBody>
      </p:sp>
      <p:sp>
        <p:nvSpPr>
          <p:cNvPr id="12" name="Text Placeholder 29"/>
          <p:cNvSpPr>
            <a:spLocks noGrp="1"/>
          </p:cNvSpPr>
          <p:nvPr>
            <p:ph type="body" sz="quarter" idx="15"/>
          </p:nvPr>
        </p:nvSpPr>
        <p:spPr>
          <a:xfrm>
            <a:off x="594360" y="7134371"/>
            <a:ext cx="8529320" cy="400050"/>
          </a:xfrm>
        </p:spPr>
        <p:txBody>
          <a:bodyPr/>
          <a:lstStyle/>
          <a:p>
            <a:pPr>
              <a:lnSpc>
                <a:spcPct val="110000"/>
              </a:lnSpc>
            </a:pPr>
            <a:r>
              <a:rPr lang="en-US" dirty="0"/>
              <a:t>5. Describes an outcome that is possible (or not impossible) to occur.</a:t>
            </a:r>
          </a:p>
          <a:p>
            <a:pPr>
              <a:lnSpc>
                <a:spcPct val="110000"/>
              </a:lnSpc>
            </a:pPr>
            <a:r>
              <a:rPr lang="en-US" dirty="0"/>
              <a:t>6. “Investor Alert: Bitcoin and Other Virtual Currency-Related Investments,” SEC, 7 May 2014.</a:t>
            </a:r>
          </a:p>
        </p:txBody>
      </p:sp>
      <p:sp>
        <p:nvSpPr>
          <p:cNvPr id="4" name="Slide Number Placeholder 3"/>
          <p:cNvSpPr>
            <a:spLocks noGrp="1"/>
          </p:cNvSpPr>
          <p:nvPr>
            <p:ph type="sldNum" sz="quarter" idx="12"/>
          </p:nvPr>
        </p:nvSpPr>
        <p:spPr/>
        <p:txBody>
          <a:bodyPr/>
          <a:lstStyle/>
          <a:p>
            <a:fld id="{66F6FF41-5833-4EBF-9145-362BCED2914A}" type="slidenum">
              <a:rPr lang="en-US" smtClean="0">
                <a:solidFill>
                  <a:prstClr val="white">
                    <a:lumMod val="50000"/>
                  </a:prstClr>
                </a:solidFill>
              </a:rPr>
              <a:pPr/>
              <a:t>17</a:t>
            </a:fld>
            <a:endParaRPr lang="en-US" dirty="0">
              <a:solidFill>
                <a:prstClr val="white">
                  <a:lumMod val="50000"/>
                </a:prstClr>
              </a:solidFill>
            </a:endParaRPr>
          </a:p>
        </p:txBody>
      </p:sp>
      <p:pic>
        <p:nvPicPr>
          <p:cNvPr id="8" name="Picture Placeholder 2" descr="ABGWealth-Logo.ai"/>
          <p:cNvPicPr>
            <a:picLocks noChangeAspect="1"/>
          </p:cNvPicPr>
          <p:nvPr/>
        </p:nvPicPr>
        <p:blipFill rotWithShape="1">
          <a:blip r:embed="rId2">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1334135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Bit or Not to Bit</a:t>
            </a:r>
          </a:p>
        </p:txBody>
      </p:sp>
      <p:sp>
        <p:nvSpPr>
          <p:cNvPr id="4" name="Text Placeholder 3"/>
          <p:cNvSpPr>
            <a:spLocks noGrp="1"/>
          </p:cNvSpPr>
          <p:nvPr>
            <p:ph type="body" sz="quarter" idx="15"/>
          </p:nvPr>
        </p:nvSpPr>
        <p:spPr>
          <a:xfrm>
            <a:off x="594359" y="7134371"/>
            <a:ext cx="8778242" cy="400050"/>
          </a:xfrm>
        </p:spPr>
        <p:txBody>
          <a:bodyPr/>
          <a:lstStyle/>
          <a:p>
            <a:r>
              <a:rPr lang="en-US" dirty="0"/>
              <a:t>7. Investors should discuss the risks and other attributes of any security or currency with their advisor prior to making any investment.</a:t>
            </a:r>
          </a:p>
          <a:p>
            <a:endParaRPr lang="en-US" dirty="0"/>
          </a:p>
          <a:p>
            <a:endParaRPr lang="en-US" dirty="0"/>
          </a:p>
          <a:p>
            <a:r>
              <a:rPr lang="en-US" dirty="0"/>
              <a:t>Source: Dimensional Fund Advisors LP.</a:t>
            </a:r>
          </a:p>
          <a:p>
            <a:r>
              <a:rPr lang="en-US" dirty="0"/>
              <a:t>The opinions expressed are those of the author and are subject to change. The commentary above pertains to bitcoin cryptocurrency. Certain bitcoin offerings may be considered a security and may have different attributes than those described in this paper. Dimensional does not offer bitcoin.</a:t>
            </a:r>
          </a:p>
          <a:p>
            <a:r>
              <a:rPr lang="en-US" dirty="0"/>
              <a:t>This material is not to be construed as investment advice or a recommendation to buy or sell any security or currency. Investing involves risks including possible loss of principal. Stocks are subject to market fluctuation and other risks. Bonds are subject to increased risk of loss of principal during periods of rising interest rates and other risks. There is no assurance that any investment strategy will be successful. Diversification does not assure a profit or protect against loss.</a:t>
            </a:r>
          </a:p>
        </p:txBody>
      </p:sp>
      <p:sp>
        <p:nvSpPr>
          <p:cNvPr id="5" name="Text Placeholder 4"/>
          <p:cNvSpPr>
            <a:spLocks noGrp="1"/>
          </p:cNvSpPr>
          <p:nvPr>
            <p:ph type="body" sz="quarter" idx="18"/>
          </p:nvPr>
        </p:nvSpPr>
        <p:spPr>
          <a:xfrm>
            <a:off x="604837" y="1790200"/>
            <a:ext cx="8965883" cy="4312486"/>
          </a:xfrm>
        </p:spPr>
        <p:txBody>
          <a:bodyPr numCol="2" spcCol="457200"/>
          <a:lstStyle/>
          <a:p>
            <a:pPr>
              <a:lnSpc>
                <a:spcPts val="1400"/>
              </a:lnSpc>
            </a:pPr>
            <a:r>
              <a:rPr lang="en-US" dirty="0">
                <a:solidFill>
                  <a:schemeClr val="tx2"/>
                </a:solidFill>
              </a:rPr>
              <a:t>WHAT TO EXPECT</a:t>
            </a:r>
          </a:p>
          <a:p>
            <a:pPr>
              <a:lnSpc>
                <a:spcPts val="1400"/>
              </a:lnSpc>
              <a:spcBef>
                <a:spcPts val="0"/>
              </a:spcBef>
            </a:pPr>
            <a:r>
              <a:rPr lang="en-US" sz="1000" dirty="0"/>
              <a:t>So, should we expect the value of bitcoins to appreciate? Maybe. But just as with traditional currencies, there is no reliable way to predict by how much and when that appreciation will occur. We know, however, that we should not expect to receive more bitcoins in the future just by holding one bitcoin today. They don’t entitle holders to an expected stream of future bitcoins, and they don’t entitle the holder to a residual claim on the future profits of global corporations.</a:t>
            </a:r>
          </a:p>
          <a:p>
            <a:pPr>
              <a:lnSpc>
                <a:spcPts val="1400"/>
              </a:lnSpc>
            </a:pPr>
            <a:r>
              <a:rPr lang="en-US" sz="1000" dirty="0"/>
              <a:t>None of this is to deny the exciting potential of the underlying blockchain technology that enables the trading of bitcoins. It is an open, distributed ledger that can record transactions efficiently and in a verifiable and permanent way, which has significant implications for banking and other industries, although these effects may take some years to emerge. </a:t>
            </a:r>
          </a:p>
          <a:p>
            <a:pPr>
              <a:lnSpc>
                <a:spcPts val="1400"/>
              </a:lnSpc>
            </a:pPr>
            <a:r>
              <a:rPr lang="en-US" sz="1000" dirty="0"/>
              <a:t>When it comes to designing a portfolio, a good place to begin is with one’s goals. This approach, combined with an understanding of the characteristics of each eligible security type, provides a good framework to decide which securities deserve a place in a portfolio. For the securities that make the cut, their weight in the total market of all investable securities provides a baseline for deciding how much of a portfolio should be allocated to that security.</a:t>
            </a:r>
          </a:p>
          <a:p>
            <a:pPr>
              <a:lnSpc>
                <a:spcPts val="1400"/>
              </a:lnSpc>
            </a:pPr>
            <a:endParaRPr lang="en-US" sz="1000" dirty="0"/>
          </a:p>
          <a:p>
            <a:pPr>
              <a:lnSpc>
                <a:spcPts val="1400"/>
              </a:lnSpc>
            </a:pPr>
            <a:r>
              <a:rPr lang="en-US" sz="1000" dirty="0"/>
              <a:t>Unlike stocks or corporate bonds, it is not clear that bitcoins offer investors positive expected returns. Unlike government bonds, they don’t provide clarity about future wealth. And, unlike holding cash in fiat currencies, they don’t provide the means to plan for a wide range of near-term known expenditures. Because bitcoin does not help achieve these investment goals, we believe that it does not warrant a place in a portfolio designed to meet one or more of such goals.</a:t>
            </a:r>
          </a:p>
          <a:p>
            <a:pPr>
              <a:lnSpc>
                <a:spcPts val="1400"/>
              </a:lnSpc>
            </a:pPr>
            <a:r>
              <a:rPr lang="en-US" sz="1000" dirty="0"/>
              <a:t>If, however, one has a goal not contemplated herein, and you believe bitcoin is well suited to meet that goal, keep in mind the final piece of our asset allocation framework: What percentage of all eligible investments do the value of all bitcoins represent? When compared to global stocks, bonds, and traditional currency, their market value is tiny. So, if for some reason an investor decides bitcoins are a good investment, we believe their weight in a well-diversified portfolio should generally be tiny</a:t>
            </a:r>
            <a:r>
              <a:rPr lang="en-US" sz="1000" baseline="30000" dirty="0"/>
              <a:t>7</a:t>
            </a:r>
            <a:r>
              <a:rPr lang="en-US" sz="1000" dirty="0"/>
              <a:t>. </a:t>
            </a:r>
          </a:p>
          <a:p>
            <a:pPr>
              <a:lnSpc>
                <a:spcPts val="1400"/>
              </a:lnSpc>
            </a:pPr>
            <a:r>
              <a:rPr lang="en-US" sz="1000" dirty="0"/>
              <a:t>Because bitcoin is being sold in some quarters as a paradigm shift in financial markets, this does not mean investors should rush to include it in their portfolios. When digesting the latest article on bitcoin, keep in mind that a goals-based approach based on stocks, bonds, and traditional </a:t>
            </a:r>
            <a:r>
              <a:rPr lang="en-US" sz="1000" spc="-10" dirty="0"/>
              <a:t>currencies, as well as sensible and robust dimensions of expected returns,</a:t>
            </a:r>
            <a:r>
              <a:rPr lang="en-US" sz="1000" dirty="0"/>
              <a:t> has been helping investors effectively pursue their goals for decades.</a:t>
            </a:r>
          </a:p>
          <a:p>
            <a:endParaRPr lang="en-US" dirty="0">
              <a:solidFill>
                <a:srgbClr val="FF0000"/>
              </a:solidFill>
            </a:endParaRPr>
          </a:p>
        </p:txBody>
      </p:sp>
      <p:sp>
        <p:nvSpPr>
          <p:cNvPr id="6" name="Text Placeholder 5"/>
          <p:cNvSpPr>
            <a:spLocks noGrp="1"/>
          </p:cNvSpPr>
          <p:nvPr>
            <p:ph type="body" sz="quarter" idx="14"/>
          </p:nvPr>
        </p:nvSpPr>
        <p:spPr/>
        <p:txBody>
          <a:bodyPr/>
          <a:lstStyle/>
          <a:p>
            <a:pPr lvl="0"/>
            <a:r>
              <a:rPr lang="en-US" dirty="0"/>
              <a:t>(continued from page 17)</a:t>
            </a:r>
          </a:p>
          <a:p>
            <a:endParaRPr lang="en-US" dirty="0"/>
          </a:p>
        </p:txBody>
      </p:sp>
      <p:cxnSp>
        <p:nvCxnSpPr>
          <p:cNvPr id="12" name="Straight Connector 11"/>
          <p:cNvCxnSpPr/>
          <p:nvPr/>
        </p:nvCxnSpPr>
        <p:spPr>
          <a:xfrm>
            <a:off x="690563" y="6677246"/>
            <a:ext cx="88185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66F6FF41-5833-4EBF-9145-362BCED2914A}" type="slidenum">
              <a:rPr lang="en-US" smtClean="0">
                <a:solidFill>
                  <a:prstClr val="white">
                    <a:lumMod val="50000"/>
                  </a:prstClr>
                </a:solidFill>
              </a:rPr>
              <a:pPr/>
              <a:t>18</a:t>
            </a:fld>
            <a:endParaRPr lang="en-US" dirty="0">
              <a:solidFill>
                <a:prstClr val="white">
                  <a:lumMod val="50000"/>
                </a:prstClr>
              </a:solidFill>
            </a:endParaRPr>
          </a:p>
        </p:txBody>
      </p:sp>
      <p:pic>
        <p:nvPicPr>
          <p:cNvPr id="9" name="Picture Placeholder 2" descr="ABGWealth-Logo.ai"/>
          <p:cNvPicPr>
            <a:picLocks noChangeAspect="1"/>
          </p:cNvPicPr>
          <p:nvPr/>
        </p:nvPicPr>
        <p:blipFill rotWithShape="1">
          <a:blip r:embed="rId2">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166276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Market Review</a:t>
            </a:r>
          </a:p>
        </p:txBody>
      </p:sp>
      <p:sp>
        <p:nvSpPr>
          <p:cNvPr id="6" name="Text Placeholder 5"/>
          <p:cNvSpPr>
            <a:spLocks noGrp="1"/>
          </p:cNvSpPr>
          <p:nvPr>
            <p:ph type="body" sz="quarter" idx="14"/>
          </p:nvPr>
        </p:nvSpPr>
        <p:spPr/>
        <p:txBody>
          <a:bodyPr/>
          <a:lstStyle/>
          <a:p>
            <a:r>
              <a:rPr lang="en-US" dirty="0"/>
              <a:t>Fourth Quarter 2017</a:t>
            </a:r>
          </a:p>
        </p:txBody>
      </p:sp>
      <p:sp>
        <p:nvSpPr>
          <p:cNvPr id="9" name="Text Placeholder 8"/>
          <p:cNvSpPr>
            <a:spLocks noGrp="1"/>
          </p:cNvSpPr>
          <p:nvPr>
            <p:ph type="body" sz="quarter" idx="15"/>
          </p:nvPr>
        </p:nvSpPr>
        <p:spPr/>
        <p:txBody>
          <a:bodyPr/>
          <a:lstStyle/>
          <a:p>
            <a:endParaRPr lang="en-US" dirty="0"/>
          </a:p>
        </p:txBody>
      </p:sp>
      <p:sp>
        <p:nvSpPr>
          <p:cNvPr id="14" name="Text Placeholder 13"/>
          <p:cNvSpPr>
            <a:spLocks noGrp="1"/>
          </p:cNvSpPr>
          <p:nvPr>
            <p:ph type="body" sz="quarter" idx="17"/>
          </p:nvPr>
        </p:nvSpPr>
        <p:spPr/>
        <p:txBody>
          <a:bodyPr/>
          <a:lstStyle/>
          <a:p>
            <a:r>
              <a:rPr lang="en-US" sz="1400" dirty="0"/>
              <a:t>Overview:</a:t>
            </a:r>
          </a:p>
          <a:p>
            <a:pPr lvl="1"/>
            <a:r>
              <a:rPr lang="en-US" sz="1400" dirty="0"/>
              <a:t>Market Summary</a:t>
            </a:r>
          </a:p>
          <a:p>
            <a:pPr lvl="1"/>
            <a:r>
              <a:rPr lang="en-US" sz="1400" dirty="0"/>
              <a:t>World Stock Market Performance</a:t>
            </a:r>
          </a:p>
          <a:p>
            <a:pPr lvl="1"/>
            <a:r>
              <a:rPr lang="en-US" sz="1400" dirty="0"/>
              <a:t>World Asset Classes	</a:t>
            </a:r>
          </a:p>
          <a:p>
            <a:pPr lvl="1"/>
            <a:r>
              <a:rPr lang="en-US" sz="1400" dirty="0"/>
              <a:t>US Stocks	</a:t>
            </a:r>
          </a:p>
          <a:p>
            <a:pPr lvl="1"/>
            <a:r>
              <a:rPr lang="en-US" sz="1400" dirty="0"/>
              <a:t>International Developed Stocks</a:t>
            </a:r>
          </a:p>
          <a:p>
            <a:pPr lvl="1"/>
            <a:r>
              <a:rPr lang="en-US" sz="1400" dirty="0"/>
              <a:t>Emerging Markets Stocks</a:t>
            </a:r>
          </a:p>
          <a:p>
            <a:pPr lvl="1"/>
            <a:r>
              <a:rPr lang="en-US" sz="1400" dirty="0"/>
              <a:t>Select Country Performance</a:t>
            </a:r>
          </a:p>
          <a:p>
            <a:pPr lvl="1"/>
            <a:r>
              <a:rPr lang="en-US" sz="1400" dirty="0"/>
              <a:t>Select Currency Performance vs. US Dollar</a:t>
            </a:r>
          </a:p>
          <a:p>
            <a:pPr lvl="1"/>
            <a:r>
              <a:rPr lang="en-US" sz="1400" dirty="0"/>
              <a:t>Real Estate Investment Trusts (REITs)</a:t>
            </a:r>
          </a:p>
          <a:p>
            <a:pPr lvl="1"/>
            <a:r>
              <a:rPr lang="en-US" sz="1400" dirty="0"/>
              <a:t>Commodities</a:t>
            </a:r>
          </a:p>
          <a:p>
            <a:pPr lvl="1"/>
            <a:r>
              <a:rPr lang="en-US" sz="1400" dirty="0"/>
              <a:t>Fixed Income 	</a:t>
            </a:r>
          </a:p>
          <a:p>
            <a:pPr lvl="1"/>
            <a:r>
              <a:rPr lang="en-US" sz="1400" dirty="0"/>
              <a:t>Impact of Diversification</a:t>
            </a:r>
          </a:p>
          <a:p>
            <a:pPr lvl="1"/>
            <a:r>
              <a:rPr lang="en-US" sz="1400" dirty="0"/>
              <a:t>Quarterly Topic: What Should Investors Make of </a:t>
            </a:r>
            <a:r>
              <a:rPr lang="en-US" sz="1400" dirty="0" smtClean="0"/>
              <a:t/>
            </a:r>
            <a:br>
              <a:rPr lang="en-US" sz="1400" dirty="0" smtClean="0"/>
            </a:br>
            <a:r>
              <a:rPr lang="en-US" sz="1400" dirty="0" err="1" smtClean="0"/>
              <a:t>Bitcoin</a:t>
            </a:r>
            <a:r>
              <a:rPr lang="en-US" sz="1400" dirty="0" smtClean="0"/>
              <a:t> </a:t>
            </a:r>
            <a:r>
              <a:rPr lang="en-US" sz="1400" dirty="0"/>
              <a:t>Mania?</a:t>
            </a:r>
          </a:p>
        </p:txBody>
      </p:sp>
      <p:sp>
        <p:nvSpPr>
          <p:cNvPr id="33" name="Text Placeholder 32"/>
          <p:cNvSpPr>
            <a:spLocks noGrp="1"/>
          </p:cNvSpPr>
          <p:nvPr>
            <p:ph type="body" sz="quarter" idx="18"/>
          </p:nvPr>
        </p:nvSpPr>
        <p:spPr/>
        <p:txBody>
          <a:bodyPr/>
          <a:lstStyle/>
          <a:p>
            <a:r>
              <a:rPr lang="en-US" dirty="0"/>
              <a:t>This report features world capital market performance and a timeline of events for the past quarter. It begins with a global overview, then features the returns of </a:t>
            </a:r>
            <a:br>
              <a:rPr lang="en-US" dirty="0"/>
            </a:br>
            <a:r>
              <a:rPr lang="en-US" dirty="0"/>
              <a:t>stock and bond asset classes in the US and </a:t>
            </a:r>
            <a:br>
              <a:rPr lang="en-US" dirty="0"/>
            </a:br>
            <a:r>
              <a:rPr lang="en-US" dirty="0"/>
              <a:t>international markets. </a:t>
            </a:r>
          </a:p>
          <a:p>
            <a:r>
              <a:rPr lang="en-US" dirty="0"/>
              <a:t>The report also illustrates the impact of globally diversified portfolios and features a quarterly topic.</a:t>
            </a:r>
          </a:p>
          <a:p>
            <a:endParaRPr lang="en-US" dirty="0"/>
          </a:p>
        </p:txBody>
      </p:sp>
      <p:sp>
        <p:nvSpPr>
          <p:cNvPr id="3" name="Slide Number Placeholder 2"/>
          <p:cNvSpPr>
            <a:spLocks noGrp="1"/>
          </p:cNvSpPr>
          <p:nvPr>
            <p:ph type="sldNum" sz="quarter" idx="12"/>
          </p:nvPr>
        </p:nvSpPr>
        <p:spPr/>
        <p:txBody>
          <a:bodyPr/>
          <a:lstStyle/>
          <a:p>
            <a:fld id="{66F6FF41-5833-4EBF-9145-362BCED2914A}" type="slidenum">
              <a:rPr lang="en-US" smtClean="0">
                <a:solidFill>
                  <a:prstClr val="white">
                    <a:lumMod val="50000"/>
                  </a:prstClr>
                </a:solidFill>
              </a:rPr>
              <a:pPr/>
              <a:t>2</a:t>
            </a:fld>
            <a:endParaRPr lang="en-US" dirty="0">
              <a:solidFill>
                <a:prstClr val="white">
                  <a:lumMod val="50000"/>
                </a:prstClr>
              </a:solidFill>
            </a:endParaRPr>
          </a:p>
        </p:txBody>
      </p:sp>
    </p:spTree>
    <p:extLst>
      <p:ext uri="{BB962C8B-B14F-4D97-AF65-F5344CB8AC3E}">
        <p14:creationId xmlns:p14="http://schemas.microsoft.com/office/powerpoint/2010/main" val="148696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Market Summary</a:t>
            </a:r>
          </a:p>
        </p:txBody>
      </p:sp>
      <p:sp>
        <p:nvSpPr>
          <p:cNvPr id="6" name="Text Placeholder 5"/>
          <p:cNvSpPr>
            <a:spLocks noGrp="1"/>
          </p:cNvSpPr>
          <p:nvPr>
            <p:ph type="body" sz="quarter" idx="15"/>
          </p:nvPr>
        </p:nvSpPr>
        <p:spPr/>
        <p:txBody>
          <a:bodyPr/>
          <a:lstStyle/>
          <a:p>
            <a:endParaRPr lang="en-US" dirty="0"/>
          </a:p>
          <a:p>
            <a:endParaRPr lang="en-US" dirty="0"/>
          </a:p>
          <a:p>
            <a:endParaRPr lang="en-US" dirty="0"/>
          </a:p>
          <a:p>
            <a:endParaRPr lang="en-US" dirty="0"/>
          </a:p>
          <a:p>
            <a:endParaRPr lang="en-US" dirty="0"/>
          </a:p>
          <a:p>
            <a:endParaRPr lang="en-US" dirty="0"/>
          </a:p>
          <a:p>
            <a:endParaRPr lang="en-US" b="1" dirty="0"/>
          </a:p>
          <a:p>
            <a:r>
              <a:rPr lang="en-US" b="1" dirty="0"/>
              <a:t>Past performance is not a guarantee of future results. Indices are not available for direct investment. Index performance does not reflect the expenses associated with the management of an actual portfolio. </a:t>
            </a:r>
            <a:r>
              <a:rPr lang="en-US" dirty="0"/>
              <a:t>Market segment (index representation) as follows: US Stock Market (Russell 3000 Index), International Developed Stocks (MSCI World ex USA Index [net div.]), Emerging Markets (MSCI Emerging Markets Index [net div.]), Global Real Estate (S&amp;P Global REIT Index [net div.]), US Bond Market (Bloomberg Barclays US Aggregate Bond Index), and Global Bond ex US Market (Citi WGBI ex USA 1−30 Years [Hedged to USD]). The S&amp;P data are provided by Standard &amp; Poor's Index Services Group. Frank Russell Company is the source and owner of the trademarks, service marks, and copyrights related to the Russell Indexes. MSCI data © MSCI 2018, all rights reserved. Bloomberg Barclays data provided by Bloomberg. Citi fixed income indices © 2018 by Citigroup.</a:t>
            </a:r>
          </a:p>
        </p:txBody>
      </p:sp>
      <p:sp>
        <p:nvSpPr>
          <p:cNvPr id="5" name="Text Placeholder 4"/>
          <p:cNvSpPr>
            <a:spLocks noGrp="1"/>
          </p:cNvSpPr>
          <p:nvPr>
            <p:ph type="body" sz="quarter" idx="14"/>
          </p:nvPr>
        </p:nvSpPr>
        <p:spPr/>
        <p:txBody>
          <a:bodyPr/>
          <a:lstStyle/>
          <a:p>
            <a:pPr lvl="0"/>
            <a:r>
              <a:rPr lang="en-US" dirty="0"/>
              <a:t>Index Returns</a:t>
            </a:r>
          </a:p>
        </p:txBody>
      </p:sp>
      <p:graphicFrame>
        <p:nvGraphicFramePr>
          <p:cNvPr id="10" name="Object 9"/>
          <p:cNvGraphicFramePr>
            <a:graphicFrameLocks/>
          </p:cNvGraphicFramePr>
          <p:nvPr>
            <p:extLst>
              <p:ext uri="{D42A27DB-BD31-4B8C-83A1-F6EECF244321}">
                <p14:modId xmlns:p14="http://schemas.microsoft.com/office/powerpoint/2010/main" val="439178252"/>
              </p:ext>
            </p:extLst>
          </p:nvPr>
        </p:nvGraphicFramePr>
        <p:xfrm>
          <a:off x="681038" y="1595438"/>
          <a:ext cx="8907462" cy="5046662"/>
        </p:xfrm>
        <a:graphic>
          <a:graphicData uri="http://schemas.openxmlformats.org/presentationml/2006/ole">
            <mc:AlternateContent xmlns:mc="http://schemas.openxmlformats.org/markup-compatibility/2006">
              <mc:Choice xmlns:v="urn:schemas-microsoft-com:vml" Requires="v">
                <p:oleObj spid="_x0000_s85241" name="Worksheet" r:id="rId4" imgW="8686935" imgH="5248260" progId="Excel.Sheet.12">
                  <p:embed/>
                </p:oleObj>
              </mc:Choice>
              <mc:Fallback>
                <p:oleObj name="Worksheet" r:id="rId4" imgW="8686935" imgH="5248260" progId="Excel.Sheet.12">
                  <p:embed/>
                  <p:pic>
                    <p:nvPicPr>
                      <p:cNvPr id="0" name=""/>
                      <p:cNvPicPr>
                        <a:picLocks noChangeArrowheads="1"/>
                      </p:cNvPicPr>
                      <p:nvPr/>
                    </p:nvPicPr>
                    <p:blipFill>
                      <a:blip r:embed="rId5"/>
                      <a:srcRect/>
                      <a:stretch>
                        <a:fillRect/>
                      </a:stretch>
                    </p:blipFill>
                    <p:spPr bwMode="auto">
                      <a:xfrm>
                        <a:off x="681038" y="1595438"/>
                        <a:ext cx="8907462"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9" name="Up Arrow 98"/>
          <p:cNvSpPr/>
          <p:nvPr/>
        </p:nvSpPr>
        <p:spPr>
          <a:xfrm>
            <a:off x="2610832" y="3059027"/>
            <a:ext cx="692893" cy="866778"/>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p>
            <a:pPr algn="ctr"/>
            <a:endParaRPr lang="en-US" sz="1100" dirty="0">
              <a:solidFill>
                <a:prstClr val="white"/>
              </a:solidFill>
              <a:cs typeface="Arial" pitchFamily="34" charset="0"/>
            </a:endParaRPr>
          </a:p>
        </p:txBody>
      </p:sp>
      <p:sp>
        <p:nvSpPr>
          <p:cNvPr id="14" name="Up Arrow 13"/>
          <p:cNvSpPr/>
          <p:nvPr/>
        </p:nvSpPr>
        <p:spPr>
          <a:xfrm>
            <a:off x="3802323" y="3059027"/>
            <a:ext cx="692893" cy="866778"/>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p>
            <a:pPr algn="ctr"/>
            <a:endParaRPr lang="en-US" sz="1100" dirty="0">
              <a:solidFill>
                <a:prstClr val="white"/>
              </a:solidFill>
              <a:cs typeface="Arial" pitchFamily="34" charset="0"/>
            </a:endParaRPr>
          </a:p>
        </p:txBody>
      </p:sp>
      <p:sp>
        <p:nvSpPr>
          <p:cNvPr id="15" name="Up Arrow 14"/>
          <p:cNvSpPr/>
          <p:nvPr/>
        </p:nvSpPr>
        <p:spPr>
          <a:xfrm>
            <a:off x="4966104" y="3059027"/>
            <a:ext cx="692893" cy="866778"/>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p>
            <a:pPr algn="ctr"/>
            <a:endParaRPr lang="en-US" sz="1100" dirty="0">
              <a:solidFill>
                <a:prstClr val="white"/>
              </a:solidFill>
              <a:cs typeface="Arial" pitchFamily="34" charset="0"/>
            </a:endParaRPr>
          </a:p>
        </p:txBody>
      </p:sp>
      <p:sp>
        <p:nvSpPr>
          <p:cNvPr id="16" name="Up Arrow 15"/>
          <p:cNvSpPr/>
          <p:nvPr/>
        </p:nvSpPr>
        <p:spPr>
          <a:xfrm>
            <a:off x="6074468" y="3059027"/>
            <a:ext cx="692893" cy="866778"/>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p>
            <a:pPr algn="ctr"/>
            <a:endParaRPr lang="en-US" sz="1100" dirty="0">
              <a:solidFill>
                <a:prstClr val="white"/>
              </a:solidFill>
              <a:cs typeface="Arial" pitchFamily="34" charset="0"/>
            </a:endParaRPr>
          </a:p>
        </p:txBody>
      </p:sp>
      <p:sp>
        <p:nvSpPr>
          <p:cNvPr id="17" name="Up Arrow 16"/>
          <p:cNvSpPr/>
          <p:nvPr/>
        </p:nvSpPr>
        <p:spPr>
          <a:xfrm>
            <a:off x="7469158" y="3059027"/>
            <a:ext cx="692893" cy="866778"/>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p>
            <a:pPr algn="ctr"/>
            <a:endParaRPr lang="en-US" sz="1100" dirty="0">
              <a:solidFill>
                <a:prstClr val="white"/>
              </a:solidFill>
              <a:cs typeface="Arial" pitchFamily="34" charset="0"/>
            </a:endParaRPr>
          </a:p>
        </p:txBody>
      </p:sp>
      <p:sp>
        <p:nvSpPr>
          <p:cNvPr id="19" name="Up Arrow 18"/>
          <p:cNvSpPr/>
          <p:nvPr/>
        </p:nvSpPr>
        <p:spPr>
          <a:xfrm>
            <a:off x="8659783" y="3059027"/>
            <a:ext cx="692893" cy="866778"/>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1811" tIns="50906" rIns="101811" bIns="50906" rtlCol="0" anchor="ctr"/>
          <a:lstStyle/>
          <a:p>
            <a:pPr algn="ctr"/>
            <a:endParaRPr lang="en-US" sz="1100" dirty="0">
              <a:solidFill>
                <a:prstClr val="white"/>
              </a:solidFill>
              <a:cs typeface="Arial" pitchFamily="34" charset="0"/>
            </a:endParaRPr>
          </a:p>
        </p:txBody>
      </p:sp>
      <p:sp>
        <p:nvSpPr>
          <p:cNvPr id="2" name="Slide Number Placeholder 1"/>
          <p:cNvSpPr>
            <a:spLocks noGrp="1"/>
          </p:cNvSpPr>
          <p:nvPr>
            <p:ph type="sldNum" sz="quarter" idx="12"/>
          </p:nvPr>
        </p:nvSpPr>
        <p:spPr/>
        <p:txBody>
          <a:bodyPr/>
          <a:lstStyle/>
          <a:p>
            <a:fld id="{66F6FF41-5833-4EBF-9145-362BCED2914A}" type="slidenum">
              <a:rPr lang="en-US" smtClean="0">
                <a:solidFill>
                  <a:prstClr val="white">
                    <a:lumMod val="50000"/>
                  </a:prstClr>
                </a:solidFill>
              </a:rPr>
              <a:pPr/>
              <a:t>3</a:t>
            </a:fld>
            <a:endParaRPr lang="en-US" dirty="0">
              <a:solidFill>
                <a:prstClr val="white">
                  <a:lumMod val="50000"/>
                </a:prstClr>
              </a:solidFill>
            </a:endParaRPr>
          </a:p>
        </p:txBody>
      </p:sp>
      <p:pic>
        <p:nvPicPr>
          <p:cNvPr id="20" name="Picture Placeholder 2" descr="ABGWealth-Logo.ai"/>
          <p:cNvPicPr>
            <a:picLocks noChangeAspect="1"/>
          </p:cNvPicPr>
          <p:nvPr/>
        </p:nvPicPr>
        <p:blipFill rotWithShape="1">
          <a:blip r:embed="rId6">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105844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hart 44"/>
          <p:cNvGraphicFramePr/>
          <p:nvPr>
            <p:extLst>
              <p:ext uri="{D42A27DB-BD31-4B8C-83A1-F6EECF244321}">
                <p14:modId xmlns:p14="http://schemas.microsoft.com/office/powerpoint/2010/main" val="717630938"/>
              </p:ext>
            </p:extLst>
          </p:nvPr>
        </p:nvGraphicFramePr>
        <p:xfrm>
          <a:off x="419100" y="1889926"/>
          <a:ext cx="9251950" cy="480496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noFill/>
        </p:spPr>
        <p:txBody>
          <a:bodyPr/>
          <a:lstStyle/>
          <a:p>
            <a:r>
              <a:rPr lang="en-US" dirty="0"/>
              <a:t>World Stock Market Performance</a:t>
            </a:r>
          </a:p>
        </p:txBody>
      </p:sp>
      <p:sp>
        <p:nvSpPr>
          <p:cNvPr id="11" name="Text Placeholder 10"/>
          <p:cNvSpPr>
            <a:spLocks noGrp="1"/>
          </p:cNvSpPr>
          <p:nvPr>
            <p:ph type="body" sz="quarter" idx="15"/>
          </p:nvPr>
        </p:nvSpPr>
        <p:spPr/>
        <p:txBody>
          <a:bodyPr/>
          <a:lstStyle/>
          <a:p>
            <a:r>
              <a:rPr lang="en-US" dirty="0"/>
              <a:t>Graph Source: MSCI ACWI Index [net div.]. MSCI data © MSCI 2018, all rights reserved.</a:t>
            </a:r>
            <a:br>
              <a:rPr lang="en-US" dirty="0"/>
            </a:br>
            <a:r>
              <a:rPr lang="en-US" dirty="0"/>
              <a:t>It is not possible to invest directly in an index. Performance does not reflect the expenses associated with management of an actual portfolio. </a:t>
            </a:r>
            <a:r>
              <a:rPr lang="en-US" b="1" dirty="0"/>
              <a:t>Past performance is not a guarantee of future results</a:t>
            </a:r>
            <a:r>
              <a:rPr lang="en-US" dirty="0"/>
              <a:t>. </a:t>
            </a:r>
          </a:p>
        </p:txBody>
      </p:sp>
      <p:sp>
        <p:nvSpPr>
          <p:cNvPr id="5" name="Text Placeholder 4"/>
          <p:cNvSpPr>
            <a:spLocks noGrp="1"/>
          </p:cNvSpPr>
          <p:nvPr>
            <p:ph type="body" sz="quarter" idx="14"/>
          </p:nvPr>
        </p:nvSpPr>
        <p:spPr>
          <a:noFill/>
        </p:spPr>
        <p:txBody>
          <a:bodyPr/>
          <a:lstStyle/>
          <a:p>
            <a:r>
              <a:rPr lang="en-US" dirty="0"/>
              <a:t>MSCI All Country World Index with selected headlines from Q4 2017</a:t>
            </a:r>
          </a:p>
        </p:txBody>
      </p:sp>
      <p:sp>
        <p:nvSpPr>
          <p:cNvPr id="17" name="TextBox 16"/>
          <p:cNvSpPr txBox="1"/>
          <p:nvPr/>
        </p:nvSpPr>
        <p:spPr>
          <a:xfrm>
            <a:off x="591695" y="6721811"/>
            <a:ext cx="8820150" cy="477603"/>
          </a:xfrm>
          <a:prstGeom prst="rect">
            <a:avLst/>
          </a:prstGeom>
          <a:noFill/>
        </p:spPr>
        <p:txBody>
          <a:bodyPr wrap="square" lIns="91388" tIns="45693" rIns="91388" bIns="45693" rtlCol="0">
            <a:spAutoFit/>
          </a:bodyPr>
          <a:lstStyle/>
          <a:p>
            <a:r>
              <a:rPr lang="en-US" sz="1200" dirty="0"/>
              <a:t>These headlines are not offered to explain market returns. Instead, they serve as a reminder that investors should view daily events from a long-term perspective and avoid making investment decisions based solely on the news.</a:t>
            </a:r>
          </a:p>
        </p:txBody>
      </p:sp>
      <p:sp>
        <p:nvSpPr>
          <p:cNvPr id="46" name="TextBox 45"/>
          <p:cNvSpPr txBox="1"/>
          <p:nvPr/>
        </p:nvSpPr>
        <p:spPr>
          <a:xfrm>
            <a:off x="866775" y="6464709"/>
            <a:ext cx="8642350" cy="250874"/>
          </a:xfrm>
          <a:prstGeom prst="rect">
            <a:avLst/>
          </a:prstGeom>
          <a:noFill/>
        </p:spPr>
        <p:txBody>
          <a:bodyPr wrap="square" lIns="91388" tIns="45693" rIns="91388" bIns="45693" rtlCol="0">
            <a:spAutoFit/>
          </a:bodyPr>
          <a:lstStyle/>
          <a:p>
            <a:pPr defTabSz="913866" fontAlgn="base">
              <a:spcBef>
                <a:spcPct val="0"/>
              </a:spcBef>
              <a:spcAft>
                <a:spcPct val="0"/>
              </a:spcAft>
              <a:tabLst>
                <a:tab pos="1340657" algn="ctr"/>
                <a:tab pos="4226627" algn="ctr"/>
                <a:tab pos="7066593" algn="ctr"/>
              </a:tabLst>
            </a:pPr>
            <a:r>
              <a:rPr lang="en-US" sz="1000" dirty="0">
                <a:solidFill>
                  <a:srgbClr val="000000"/>
                </a:solidFill>
              </a:rPr>
              <a:t>	Oct	Nov	Dec</a:t>
            </a:r>
          </a:p>
        </p:txBody>
      </p:sp>
      <p:cxnSp>
        <p:nvCxnSpPr>
          <p:cNvPr id="55" name="Straight Connector 54"/>
          <p:cNvCxnSpPr/>
          <p:nvPr/>
        </p:nvCxnSpPr>
        <p:spPr>
          <a:xfrm flipV="1">
            <a:off x="1164075" y="3647552"/>
            <a:ext cx="0" cy="67342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58" name="Straight Connector 57"/>
          <p:cNvCxnSpPr/>
          <p:nvPr/>
        </p:nvCxnSpPr>
        <p:spPr>
          <a:xfrm>
            <a:off x="3152677" y="3175279"/>
            <a:ext cx="0" cy="80386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68" name="Straight Connector 67"/>
          <p:cNvCxnSpPr/>
          <p:nvPr/>
        </p:nvCxnSpPr>
        <p:spPr>
          <a:xfrm flipV="1">
            <a:off x="3343633" y="4071495"/>
            <a:ext cx="0" cy="122715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97" name="Straight Connector 96"/>
          <p:cNvCxnSpPr/>
          <p:nvPr/>
        </p:nvCxnSpPr>
        <p:spPr>
          <a:xfrm>
            <a:off x="6658429" y="3572460"/>
            <a:ext cx="0" cy="245914"/>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53" name="Straight Connector 52"/>
          <p:cNvCxnSpPr/>
          <p:nvPr/>
        </p:nvCxnSpPr>
        <p:spPr>
          <a:xfrm flipV="1">
            <a:off x="5239502" y="3205424"/>
            <a:ext cx="0" cy="77384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52" name="Straight Connector 51"/>
          <p:cNvCxnSpPr/>
          <p:nvPr/>
        </p:nvCxnSpPr>
        <p:spPr>
          <a:xfrm flipV="1">
            <a:off x="1920187" y="4082592"/>
            <a:ext cx="0" cy="59994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61" name="Straight Connector 60"/>
          <p:cNvCxnSpPr/>
          <p:nvPr/>
        </p:nvCxnSpPr>
        <p:spPr>
          <a:xfrm rot="16200000" flipV="1">
            <a:off x="7070727" y="3379562"/>
            <a:ext cx="367146" cy="239934"/>
          </a:xfrm>
          <a:prstGeom prst="bentConnector3">
            <a:avLst>
              <a:gd name="adj1" fmla="val 50000"/>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62" name="Rectangle 61"/>
          <p:cNvSpPr/>
          <p:nvPr/>
        </p:nvSpPr>
        <p:spPr>
          <a:xfrm>
            <a:off x="877525" y="3244577"/>
            <a:ext cx="1252726" cy="410827"/>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“US Factory Activity Hits 13-Year High”</a:t>
            </a:r>
            <a:endParaRPr lang="en-US" sz="900" dirty="0">
              <a:solidFill>
                <a:prstClr val="black"/>
              </a:solidFill>
            </a:endParaRPr>
          </a:p>
        </p:txBody>
      </p:sp>
      <p:sp>
        <p:nvSpPr>
          <p:cNvPr id="63" name="Rectangle 62"/>
          <p:cNvSpPr/>
          <p:nvPr/>
        </p:nvSpPr>
        <p:spPr>
          <a:xfrm>
            <a:off x="5406430" y="4607789"/>
            <a:ext cx="1069975" cy="729376"/>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“Home Sales Remained Sluggish in Octobers”</a:t>
            </a:r>
            <a:endParaRPr lang="en-US" sz="900" dirty="0">
              <a:solidFill>
                <a:prstClr val="black"/>
              </a:solidFill>
            </a:endParaRPr>
          </a:p>
        </p:txBody>
      </p:sp>
      <p:sp>
        <p:nvSpPr>
          <p:cNvPr id="66" name="Rectangle 65"/>
          <p:cNvSpPr/>
          <p:nvPr/>
        </p:nvSpPr>
        <p:spPr>
          <a:xfrm>
            <a:off x="6167552" y="3772940"/>
            <a:ext cx="1067045" cy="888650"/>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“US Economy Reaches Its Potential Output for First Time in Decade”</a:t>
            </a:r>
            <a:endParaRPr lang="en-US" sz="900" dirty="0">
              <a:solidFill>
                <a:prstClr val="black"/>
              </a:solidFill>
            </a:endParaRPr>
          </a:p>
        </p:txBody>
      </p:sp>
      <p:sp>
        <p:nvSpPr>
          <p:cNvPr id="70" name="Rectangle 69"/>
          <p:cNvSpPr/>
          <p:nvPr/>
        </p:nvSpPr>
        <p:spPr>
          <a:xfrm>
            <a:off x="6301417" y="2805000"/>
            <a:ext cx="1234850" cy="570102"/>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“Japan’s Economy Boosted by Surge </a:t>
            </a:r>
            <a:br>
              <a:rPr lang="en-US" sz="900" dirty="0"/>
            </a:br>
            <a:r>
              <a:rPr lang="en-US" sz="900" dirty="0"/>
              <a:t>in Capital Spending”</a:t>
            </a:r>
            <a:endParaRPr lang="en-US" sz="900" dirty="0">
              <a:solidFill>
                <a:prstClr val="black"/>
              </a:solidFill>
            </a:endParaRPr>
          </a:p>
        </p:txBody>
      </p:sp>
      <p:sp>
        <p:nvSpPr>
          <p:cNvPr id="71" name="Rectangle 70"/>
          <p:cNvSpPr/>
          <p:nvPr/>
        </p:nvSpPr>
        <p:spPr>
          <a:xfrm>
            <a:off x="6761988" y="4950983"/>
            <a:ext cx="1580068" cy="1366473"/>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“US Hiring Figures Reveal Sweet Spot for Economy; Unemployment Rates Holds at 17-Year Low of 4.1%”</a:t>
            </a:r>
          </a:p>
          <a:p>
            <a:pPr marL="41252" indent="-41252" defTabSz="913866" fontAlgn="base">
              <a:lnSpc>
                <a:spcPct val="115000"/>
              </a:lnSpc>
              <a:spcBef>
                <a:spcPct val="0"/>
              </a:spcBef>
              <a:spcAft>
                <a:spcPct val="0"/>
              </a:spcAft>
            </a:pPr>
            <a:endParaRPr lang="en-US" sz="900" dirty="0">
              <a:solidFill>
                <a:prstClr val="black"/>
              </a:solidFill>
            </a:endParaRPr>
          </a:p>
          <a:p>
            <a:pPr marL="41252" indent="-41252" defTabSz="913866" fontAlgn="base">
              <a:lnSpc>
                <a:spcPct val="115000"/>
              </a:lnSpc>
              <a:spcBef>
                <a:spcPct val="0"/>
              </a:spcBef>
              <a:spcAft>
                <a:spcPct val="0"/>
              </a:spcAft>
            </a:pPr>
            <a:r>
              <a:rPr lang="en-US" sz="900" dirty="0"/>
              <a:t>“UK, EU Reach Deal on Brexit Divorce Terms”</a:t>
            </a:r>
            <a:endParaRPr lang="en-US" sz="900" dirty="0">
              <a:solidFill>
                <a:prstClr val="black"/>
              </a:solidFill>
            </a:endParaRPr>
          </a:p>
          <a:p>
            <a:pPr marL="41252" indent="-41252" defTabSz="913866" fontAlgn="base">
              <a:lnSpc>
                <a:spcPct val="115000"/>
              </a:lnSpc>
              <a:spcBef>
                <a:spcPct val="0"/>
              </a:spcBef>
              <a:spcAft>
                <a:spcPct val="0"/>
              </a:spcAft>
            </a:pPr>
            <a:endParaRPr lang="en-US" sz="900" dirty="0">
              <a:solidFill>
                <a:prstClr val="black"/>
              </a:solidFill>
            </a:endParaRPr>
          </a:p>
        </p:txBody>
      </p:sp>
      <p:cxnSp>
        <p:nvCxnSpPr>
          <p:cNvPr id="48" name="Straight Connector 47"/>
          <p:cNvCxnSpPr/>
          <p:nvPr/>
        </p:nvCxnSpPr>
        <p:spPr>
          <a:xfrm>
            <a:off x="3543176" y="2813538"/>
            <a:ext cx="0" cy="1163166"/>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50" name="Straight Connector 49"/>
          <p:cNvCxnSpPr/>
          <p:nvPr/>
        </p:nvCxnSpPr>
        <p:spPr>
          <a:xfrm flipV="1">
            <a:off x="7902125" y="2461099"/>
            <a:ext cx="0" cy="99222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56" name="Straight Connector 55"/>
          <p:cNvCxnSpPr/>
          <p:nvPr/>
        </p:nvCxnSpPr>
        <p:spPr>
          <a:xfrm flipV="1">
            <a:off x="5886869" y="3716019"/>
            <a:ext cx="0" cy="92631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90" name="Straight Connector 89"/>
          <p:cNvCxnSpPr/>
          <p:nvPr/>
        </p:nvCxnSpPr>
        <p:spPr>
          <a:xfrm flipV="1">
            <a:off x="6001434" y="2542233"/>
            <a:ext cx="0" cy="114551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59" name="Straight Connector 58"/>
          <p:cNvCxnSpPr/>
          <p:nvPr/>
        </p:nvCxnSpPr>
        <p:spPr>
          <a:xfrm flipV="1">
            <a:off x="7513788" y="3560290"/>
            <a:ext cx="0" cy="134245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3" name="Slide Number Placeholder 2"/>
          <p:cNvSpPr>
            <a:spLocks noGrp="1"/>
          </p:cNvSpPr>
          <p:nvPr>
            <p:ph type="sldNum" sz="quarter" idx="12"/>
          </p:nvPr>
        </p:nvSpPr>
        <p:spPr/>
        <p:txBody>
          <a:bodyPr/>
          <a:lstStyle/>
          <a:p>
            <a:fld id="{66F6FF41-5833-4EBF-9145-362BCED2914A}" type="slidenum">
              <a:rPr lang="en-US" smtClean="0">
                <a:solidFill>
                  <a:prstClr val="white">
                    <a:lumMod val="50000"/>
                  </a:prstClr>
                </a:solidFill>
              </a:rPr>
              <a:pPr/>
              <a:t>4</a:t>
            </a:fld>
            <a:endParaRPr lang="en-US" dirty="0">
              <a:solidFill>
                <a:prstClr val="white">
                  <a:lumMod val="50000"/>
                </a:prstClr>
              </a:solidFill>
            </a:endParaRPr>
          </a:p>
        </p:txBody>
      </p:sp>
      <p:sp>
        <p:nvSpPr>
          <p:cNvPr id="67" name="Rectangle 66"/>
          <p:cNvSpPr/>
          <p:nvPr/>
        </p:nvSpPr>
        <p:spPr>
          <a:xfrm>
            <a:off x="1380644" y="4666853"/>
            <a:ext cx="1332411" cy="570102"/>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“IMF Raises Global Economic Outlook for This Year and 2018”</a:t>
            </a:r>
            <a:endParaRPr lang="en-US" sz="900" dirty="0">
              <a:solidFill>
                <a:prstClr val="black"/>
              </a:solidFill>
            </a:endParaRPr>
          </a:p>
        </p:txBody>
      </p:sp>
      <p:sp>
        <p:nvSpPr>
          <p:cNvPr id="69" name="Rectangle 68"/>
          <p:cNvSpPr/>
          <p:nvPr/>
        </p:nvSpPr>
        <p:spPr>
          <a:xfrm>
            <a:off x="2180893" y="2940645"/>
            <a:ext cx="1205402" cy="570102"/>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“Eurozone Consumer Confidence at </a:t>
            </a:r>
            <a:br>
              <a:rPr lang="en-US" sz="900" dirty="0"/>
            </a:br>
            <a:r>
              <a:rPr lang="en-US" sz="900" dirty="0"/>
              <a:t>16-Year High”</a:t>
            </a:r>
            <a:endParaRPr lang="en-US" sz="900" dirty="0">
              <a:solidFill>
                <a:prstClr val="black"/>
              </a:solidFill>
            </a:endParaRPr>
          </a:p>
        </p:txBody>
      </p:sp>
      <p:sp>
        <p:nvSpPr>
          <p:cNvPr id="73" name="Rectangle 72"/>
          <p:cNvSpPr/>
          <p:nvPr/>
        </p:nvSpPr>
        <p:spPr>
          <a:xfrm>
            <a:off x="2519350" y="5289635"/>
            <a:ext cx="1485092" cy="410827"/>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“New-Home Sales Growth Surges to 25-Year High”</a:t>
            </a:r>
            <a:endParaRPr lang="en-US" sz="900" dirty="0">
              <a:solidFill>
                <a:prstClr val="black"/>
              </a:solidFill>
            </a:endParaRPr>
          </a:p>
        </p:txBody>
      </p:sp>
      <p:sp>
        <p:nvSpPr>
          <p:cNvPr id="34" name="Rectangle 33"/>
          <p:cNvSpPr/>
          <p:nvPr/>
        </p:nvSpPr>
        <p:spPr>
          <a:xfrm>
            <a:off x="2897124" y="2253748"/>
            <a:ext cx="1485092" cy="556508"/>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“US Consumer Confidence in October Hit Its Highest Level since 2004”</a:t>
            </a:r>
            <a:endParaRPr lang="en-US" sz="900" dirty="0">
              <a:solidFill>
                <a:prstClr val="black"/>
              </a:solidFill>
            </a:endParaRPr>
          </a:p>
        </p:txBody>
      </p:sp>
      <p:sp>
        <p:nvSpPr>
          <p:cNvPr id="35" name="Rectangle 34"/>
          <p:cNvSpPr/>
          <p:nvPr/>
        </p:nvSpPr>
        <p:spPr>
          <a:xfrm>
            <a:off x="4355673" y="2788403"/>
            <a:ext cx="1324829" cy="410827"/>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“UK Inflation Rate Holds at Five-Year High”</a:t>
            </a:r>
            <a:endParaRPr lang="en-US" sz="900" dirty="0">
              <a:solidFill>
                <a:prstClr val="black"/>
              </a:solidFill>
            </a:endParaRPr>
          </a:p>
        </p:txBody>
      </p:sp>
      <p:sp>
        <p:nvSpPr>
          <p:cNvPr id="36" name="Rectangle 35"/>
          <p:cNvSpPr/>
          <p:nvPr/>
        </p:nvSpPr>
        <p:spPr>
          <a:xfrm>
            <a:off x="5295900" y="2201671"/>
            <a:ext cx="1485092" cy="410827"/>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“Oil Hits Two-Year Highs as US Stockpiles Drop”</a:t>
            </a:r>
            <a:endParaRPr lang="en-US" sz="900" dirty="0">
              <a:solidFill>
                <a:prstClr val="black"/>
              </a:solidFill>
            </a:endParaRPr>
          </a:p>
        </p:txBody>
      </p:sp>
      <p:sp>
        <p:nvSpPr>
          <p:cNvPr id="37" name="Rectangle 36"/>
          <p:cNvSpPr/>
          <p:nvPr/>
        </p:nvSpPr>
        <p:spPr>
          <a:xfrm>
            <a:off x="7372743" y="1870075"/>
            <a:ext cx="1180008" cy="570102"/>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“US Producer Prices Rise Strongly, Point to Firming Inflation”</a:t>
            </a:r>
            <a:endParaRPr lang="en-US" sz="900" dirty="0">
              <a:solidFill>
                <a:prstClr val="black"/>
              </a:solidFill>
            </a:endParaRPr>
          </a:p>
        </p:txBody>
      </p:sp>
      <p:sp>
        <p:nvSpPr>
          <p:cNvPr id="39" name="Rectangle 38"/>
          <p:cNvSpPr/>
          <p:nvPr/>
        </p:nvSpPr>
        <p:spPr>
          <a:xfrm>
            <a:off x="7628514" y="4330705"/>
            <a:ext cx="1485092" cy="410827"/>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“Fed Hikes Rates as Economy Picks Up”</a:t>
            </a:r>
            <a:endParaRPr lang="en-US" sz="900" dirty="0">
              <a:solidFill>
                <a:prstClr val="black"/>
              </a:solidFill>
            </a:endParaRPr>
          </a:p>
        </p:txBody>
      </p:sp>
      <p:sp>
        <p:nvSpPr>
          <p:cNvPr id="41" name="Rectangle 40"/>
          <p:cNvSpPr/>
          <p:nvPr/>
        </p:nvSpPr>
        <p:spPr>
          <a:xfrm>
            <a:off x="8766579" y="2039425"/>
            <a:ext cx="970274" cy="729376"/>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“US Dollar Ends With Biggest Annual Decline Since 2007”</a:t>
            </a:r>
            <a:endParaRPr lang="en-US" sz="900" dirty="0">
              <a:solidFill>
                <a:prstClr val="black"/>
              </a:solidFill>
            </a:endParaRPr>
          </a:p>
        </p:txBody>
      </p:sp>
      <p:sp>
        <p:nvSpPr>
          <p:cNvPr id="42" name="Rectangle 41"/>
          <p:cNvSpPr/>
          <p:nvPr/>
        </p:nvSpPr>
        <p:spPr>
          <a:xfrm>
            <a:off x="8280382" y="3648773"/>
            <a:ext cx="1102283" cy="570102"/>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“Trump Signs Sweeping Tax Overhaul Into Law”</a:t>
            </a:r>
            <a:endParaRPr lang="en-US" sz="900" dirty="0">
              <a:solidFill>
                <a:prstClr val="black"/>
              </a:solidFill>
            </a:endParaRPr>
          </a:p>
        </p:txBody>
      </p:sp>
      <p:cxnSp>
        <p:nvCxnSpPr>
          <p:cNvPr id="54" name="Straight Connector 53"/>
          <p:cNvCxnSpPr/>
          <p:nvPr/>
        </p:nvCxnSpPr>
        <p:spPr>
          <a:xfrm flipV="1">
            <a:off x="8078171" y="3462620"/>
            <a:ext cx="0" cy="81755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65" name="Straight Connector 64"/>
          <p:cNvCxnSpPr/>
          <p:nvPr/>
        </p:nvCxnSpPr>
        <p:spPr>
          <a:xfrm flipV="1">
            <a:off x="8833472" y="3257342"/>
            <a:ext cx="0" cy="36134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74" name="Straight Connector 73"/>
          <p:cNvCxnSpPr>
            <a:endCxn id="41" idx="2"/>
          </p:cNvCxnSpPr>
          <p:nvPr/>
        </p:nvCxnSpPr>
        <p:spPr>
          <a:xfrm rot="16200000" flipV="1">
            <a:off x="9189659" y="2830859"/>
            <a:ext cx="375175" cy="251059"/>
          </a:xfrm>
          <a:prstGeom prst="bentConnector3">
            <a:avLst>
              <a:gd name="adj1" fmla="val 50000"/>
            </a:avLst>
          </a:prstGeom>
          <a:solidFill>
            <a:schemeClr val="accent1"/>
          </a:solidFill>
          <a:ln w="9525" cap="flat" cmpd="sng" algn="ctr">
            <a:solidFill>
              <a:schemeClr val="bg1">
                <a:lumMod val="50000"/>
              </a:schemeClr>
            </a:solidFill>
            <a:prstDash val="solid"/>
            <a:round/>
            <a:headEnd type="none" w="med" len="med"/>
            <a:tailEnd type="none" w="med" len="med"/>
          </a:ln>
          <a:effectLst/>
        </p:spPr>
      </p:cxnSp>
      <p:pic>
        <p:nvPicPr>
          <p:cNvPr id="40" name="Picture Placeholder 2" descr="ABGWealth-Logo.ai"/>
          <p:cNvPicPr>
            <a:picLocks noChangeAspect="1"/>
          </p:cNvPicPr>
          <p:nvPr/>
        </p:nvPicPr>
        <p:blipFill rotWithShape="1">
          <a:blip r:embed="rId4">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86551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 name="Chart 150"/>
          <p:cNvGraphicFramePr/>
          <p:nvPr>
            <p:extLst>
              <p:ext uri="{D42A27DB-BD31-4B8C-83A1-F6EECF244321}">
                <p14:modId xmlns:p14="http://schemas.microsoft.com/office/powerpoint/2010/main" val="3748508223"/>
              </p:ext>
            </p:extLst>
          </p:nvPr>
        </p:nvGraphicFramePr>
        <p:xfrm>
          <a:off x="645280" y="1436867"/>
          <a:ext cx="9301239" cy="5264079"/>
        </p:xfrm>
        <a:graphic>
          <a:graphicData uri="http://schemas.openxmlformats.org/drawingml/2006/chart">
            <c:chart xmlns:c="http://schemas.openxmlformats.org/drawingml/2006/chart" xmlns:r="http://schemas.openxmlformats.org/officeDocument/2006/relationships" r:id="rId3"/>
          </a:graphicData>
        </a:graphic>
      </p:graphicFrame>
      <p:cxnSp>
        <p:nvCxnSpPr>
          <p:cNvPr id="159" name="Straight Connector 158"/>
          <p:cNvCxnSpPr/>
          <p:nvPr/>
        </p:nvCxnSpPr>
        <p:spPr bwMode="auto">
          <a:xfrm flipV="1">
            <a:off x="1285956" y="3028335"/>
            <a:ext cx="0" cy="152241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178" name="Straight Connector 177"/>
          <p:cNvCxnSpPr/>
          <p:nvPr/>
        </p:nvCxnSpPr>
        <p:spPr bwMode="auto">
          <a:xfrm>
            <a:off x="2648412" y="2959510"/>
            <a:ext cx="0" cy="124231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51" name="Straight Connector 50"/>
          <p:cNvCxnSpPr>
            <a:stCxn id="49" idx="0"/>
          </p:cNvCxnSpPr>
          <p:nvPr/>
        </p:nvCxnSpPr>
        <p:spPr bwMode="auto">
          <a:xfrm flipV="1">
            <a:off x="5128956" y="3834582"/>
            <a:ext cx="0" cy="701716"/>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54" name="Straight Connector 53"/>
          <p:cNvCxnSpPr/>
          <p:nvPr/>
        </p:nvCxnSpPr>
        <p:spPr bwMode="auto">
          <a:xfrm flipV="1">
            <a:off x="8550919" y="2654710"/>
            <a:ext cx="0" cy="442451"/>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2" name="Title 1"/>
          <p:cNvSpPr>
            <a:spLocks noGrp="1"/>
          </p:cNvSpPr>
          <p:nvPr>
            <p:ph type="title"/>
          </p:nvPr>
        </p:nvSpPr>
        <p:spPr>
          <a:noFill/>
        </p:spPr>
        <p:txBody>
          <a:bodyPr/>
          <a:lstStyle/>
          <a:p>
            <a:r>
              <a:rPr lang="en-US" dirty="0"/>
              <a:t>World Stock Market Performance</a:t>
            </a:r>
          </a:p>
        </p:txBody>
      </p:sp>
      <p:sp>
        <p:nvSpPr>
          <p:cNvPr id="11" name="Text Placeholder 10"/>
          <p:cNvSpPr>
            <a:spLocks noGrp="1"/>
          </p:cNvSpPr>
          <p:nvPr>
            <p:ph type="body" sz="quarter" idx="15"/>
          </p:nvPr>
        </p:nvSpPr>
        <p:spPr>
          <a:xfrm>
            <a:off x="594360" y="7128828"/>
            <a:ext cx="8783816" cy="400050"/>
          </a:xfrm>
        </p:spPr>
        <p:txBody>
          <a:bodyPr/>
          <a:lstStyle/>
          <a:p>
            <a:r>
              <a:rPr lang="en-US" dirty="0"/>
              <a:t>These headlines are not offered to explain market returns. Instead, they serve as a reminder that investors should view daily events from a long-term perspective and avoid making investment decisions based solely on the news.</a:t>
            </a:r>
          </a:p>
          <a:p>
            <a:r>
              <a:rPr lang="en-US" dirty="0"/>
              <a:t>Graph Source: MSCI ACWI Index [net div.]. MSCI data © MSCI 2018, all rights reserved.</a:t>
            </a:r>
            <a:br>
              <a:rPr lang="en-US" dirty="0"/>
            </a:br>
            <a:r>
              <a:rPr lang="en-US" dirty="0"/>
              <a:t>It is not possible to invest directly in an index. Performance does not reflect the expenses associated with management of an actual portfolio. </a:t>
            </a:r>
            <a:r>
              <a:rPr lang="en-US" b="1" dirty="0"/>
              <a:t>Past performance is not a guarantee of future results</a:t>
            </a:r>
            <a:r>
              <a:rPr lang="en-US" dirty="0"/>
              <a:t>. </a:t>
            </a:r>
          </a:p>
        </p:txBody>
      </p:sp>
      <p:sp>
        <p:nvSpPr>
          <p:cNvPr id="5" name="Text Placeholder 4"/>
          <p:cNvSpPr>
            <a:spLocks noGrp="1"/>
          </p:cNvSpPr>
          <p:nvPr>
            <p:ph type="body" sz="quarter" idx="14"/>
          </p:nvPr>
        </p:nvSpPr>
        <p:spPr>
          <a:noFill/>
        </p:spPr>
        <p:txBody>
          <a:bodyPr/>
          <a:lstStyle/>
          <a:p>
            <a:r>
              <a:rPr lang="en-US" dirty="0"/>
              <a:t>MSCI All Country World Index with selected headlines from past 12 months</a:t>
            </a:r>
          </a:p>
        </p:txBody>
      </p:sp>
      <p:sp>
        <p:nvSpPr>
          <p:cNvPr id="158" name="TextBox 1"/>
          <p:cNvSpPr txBox="1"/>
          <p:nvPr/>
        </p:nvSpPr>
        <p:spPr>
          <a:xfrm>
            <a:off x="1034905" y="2499706"/>
            <a:ext cx="856312" cy="556508"/>
          </a:xfrm>
          <a:prstGeom prst="rect">
            <a:avLst/>
          </a:prstGeom>
          <a:noFill/>
        </p:spPr>
        <p:txBody>
          <a:bodyPr wrap="square" lIns="0" tIns="45693" rIns="0" bIns="45693"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1252" indent="-41252" defTabSz="913866" fontAlgn="base">
              <a:lnSpc>
                <a:spcPct val="115000"/>
              </a:lnSpc>
              <a:spcBef>
                <a:spcPct val="0"/>
              </a:spcBef>
              <a:spcAft>
                <a:spcPct val="0"/>
              </a:spcAft>
            </a:pPr>
            <a:r>
              <a:rPr lang="en-US" sz="900" dirty="0"/>
              <a:t>“Pound Drops to 31-Year Low Against Dollar”</a:t>
            </a:r>
          </a:p>
        </p:txBody>
      </p:sp>
      <p:sp>
        <p:nvSpPr>
          <p:cNvPr id="181" name="TextBox 1"/>
          <p:cNvSpPr txBox="1"/>
          <p:nvPr/>
        </p:nvSpPr>
        <p:spPr>
          <a:xfrm>
            <a:off x="2758068" y="2956404"/>
            <a:ext cx="1243449" cy="715782"/>
          </a:xfrm>
          <a:prstGeom prst="rect">
            <a:avLst/>
          </a:prstGeom>
          <a:noFill/>
        </p:spPr>
        <p:txBody>
          <a:bodyPr wrap="square" lIns="0" tIns="45693" rIns="0" bIns="45693"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8078" indent="-38078" defTabSz="913866" fontAlgn="base">
              <a:lnSpc>
                <a:spcPct val="115000"/>
              </a:lnSpc>
              <a:spcBef>
                <a:spcPct val="0"/>
              </a:spcBef>
              <a:spcAft>
                <a:spcPct val="0"/>
              </a:spcAft>
            </a:pPr>
            <a:r>
              <a:rPr lang="en-US" sz="900" dirty="0"/>
              <a:t>“US Consumer Confidence Reaches Highest Level since 2000”</a:t>
            </a:r>
          </a:p>
        </p:txBody>
      </p:sp>
      <p:sp>
        <p:nvSpPr>
          <p:cNvPr id="183" name="TextBox 1"/>
          <p:cNvSpPr txBox="1"/>
          <p:nvPr/>
        </p:nvSpPr>
        <p:spPr>
          <a:xfrm>
            <a:off x="2090960" y="2248284"/>
            <a:ext cx="1194401" cy="715782"/>
          </a:xfrm>
          <a:prstGeom prst="rect">
            <a:avLst/>
          </a:prstGeom>
          <a:noFill/>
        </p:spPr>
        <p:txBody>
          <a:bodyPr wrap="square" lIns="0" tIns="45693" rIns="0" bIns="45693"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8078" indent="-38078" defTabSz="913866" fontAlgn="base">
              <a:lnSpc>
                <a:spcPct val="115000"/>
              </a:lnSpc>
              <a:spcBef>
                <a:spcPct val="0"/>
              </a:spcBef>
              <a:spcAft>
                <a:spcPct val="0"/>
              </a:spcAft>
            </a:pPr>
            <a:r>
              <a:rPr lang="en-US" sz="900" dirty="0"/>
              <a:t>“Fed Raises Interest Rates, Remains on Track to Keep Tightening”</a:t>
            </a:r>
          </a:p>
        </p:txBody>
      </p:sp>
      <p:sp>
        <p:nvSpPr>
          <p:cNvPr id="46" name="TextBox 1"/>
          <p:cNvSpPr txBox="1"/>
          <p:nvPr/>
        </p:nvSpPr>
        <p:spPr>
          <a:xfrm>
            <a:off x="688975" y="1437624"/>
            <a:ext cx="1741878" cy="477603"/>
          </a:xfrm>
          <a:prstGeom prst="rect">
            <a:avLst/>
          </a:prstGeom>
          <a:noFill/>
        </p:spPr>
        <p:txBody>
          <a:bodyPr wrap="square" lIns="0" tIns="45693" rIns="0" bIns="45693"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latin typeface="Arial" pitchFamily="34" charset="0"/>
                <a:cs typeface="Arial" pitchFamily="34" charset="0"/>
              </a:rPr>
              <a:t>Short Term </a:t>
            </a:r>
            <a:br>
              <a:rPr lang="en-US" sz="1400" b="1" dirty="0">
                <a:latin typeface="Arial" pitchFamily="34" charset="0"/>
                <a:cs typeface="Arial" pitchFamily="34" charset="0"/>
              </a:rPr>
            </a:br>
            <a:r>
              <a:rPr lang="en-US" sz="1000" b="1" dirty="0">
                <a:latin typeface="Arial" pitchFamily="34" charset="0"/>
                <a:cs typeface="Arial" pitchFamily="34" charset="0"/>
              </a:rPr>
              <a:t>(Q1 2017–Q4 2017)</a:t>
            </a:r>
          </a:p>
        </p:txBody>
      </p:sp>
      <p:cxnSp>
        <p:nvCxnSpPr>
          <p:cNvPr id="171" name="Straight Connector 170"/>
          <p:cNvCxnSpPr/>
          <p:nvPr/>
        </p:nvCxnSpPr>
        <p:spPr bwMode="auto">
          <a:xfrm>
            <a:off x="3662510" y="4041058"/>
            <a:ext cx="0" cy="34550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179" name="Straight Connector 178"/>
          <p:cNvCxnSpPr/>
          <p:nvPr/>
        </p:nvCxnSpPr>
        <p:spPr bwMode="auto">
          <a:xfrm>
            <a:off x="2941958" y="3615793"/>
            <a:ext cx="0" cy="509041"/>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164" name="Straight Connector 163"/>
          <p:cNvCxnSpPr/>
          <p:nvPr/>
        </p:nvCxnSpPr>
        <p:spPr bwMode="auto">
          <a:xfrm flipV="1">
            <a:off x="5876033" y="3084992"/>
            <a:ext cx="0" cy="546173"/>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187" name="TextBox 1"/>
          <p:cNvSpPr txBox="1"/>
          <p:nvPr/>
        </p:nvSpPr>
        <p:spPr>
          <a:xfrm>
            <a:off x="1443025" y="3498026"/>
            <a:ext cx="925636" cy="715782"/>
          </a:xfrm>
          <a:prstGeom prst="rect">
            <a:avLst/>
          </a:prstGeom>
          <a:noFill/>
        </p:spPr>
        <p:txBody>
          <a:bodyPr wrap="square" lIns="0" tIns="45693" rIns="0" bIns="45693"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8078" indent="-38078" defTabSz="913866" fontAlgn="base">
              <a:lnSpc>
                <a:spcPct val="115000"/>
              </a:lnSpc>
              <a:spcBef>
                <a:spcPct val="0"/>
              </a:spcBef>
              <a:spcAft>
                <a:spcPct val="0"/>
              </a:spcAft>
            </a:pPr>
            <a:r>
              <a:rPr lang="en-US" sz="900" dirty="0"/>
              <a:t>“US Trade Deficit Last Year Was Widest since 2012”</a:t>
            </a:r>
          </a:p>
        </p:txBody>
      </p:sp>
      <p:grpSp>
        <p:nvGrpSpPr>
          <p:cNvPr id="3" name="Group 2"/>
          <p:cNvGrpSpPr/>
          <p:nvPr/>
        </p:nvGrpSpPr>
        <p:grpSpPr>
          <a:xfrm>
            <a:off x="1136975" y="4754086"/>
            <a:ext cx="2862850" cy="1748320"/>
            <a:chOff x="952899" y="4703098"/>
            <a:chExt cx="2862850" cy="1748320"/>
          </a:xfrm>
        </p:grpSpPr>
        <p:sp>
          <p:nvSpPr>
            <p:cNvPr id="153" name="Rectangle 152"/>
            <p:cNvSpPr/>
            <p:nvPr/>
          </p:nvSpPr>
          <p:spPr>
            <a:xfrm>
              <a:off x="952899" y="4703098"/>
              <a:ext cx="2858403" cy="1694928"/>
            </a:xfrm>
            <a:prstGeom prst="rect">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1400" b="1" dirty="0">
                  <a:solidFill>
                    <a:prstClr val="black"/>
                  </a:solidFill>
                  <a:latin typeface="Arial" pitchFamily="34" charset="0"/>
                  <a:cs typeface="Arial" pitchFamily="34" charset="0"/>
                </a:rPr>
                <a:t>Long Term </a:t>
              </a:r>
              <a:r>
                <a:rPr lang="en-US" sz="1000" b="1" dirty="0">
                  <a:solidFill>
                    <a:prstClr val="black"/>
                  </a:solidFill>
                  <a:latin typeface="Arial" pitchFamily="34" charset="0"/>
                  <a:cs typeface="Arial" pitchFamily="34" charset="0"/>
                </a:rPr>
                <a:t/>
              </a:r>
              <a:br>
                <a:rPr lang="en-US" sz="1000" b="1" dirty="0">
                  <a:solidFill>
                    <a:prstClr val="black"/>
                  </a:solidFill>
                  <a:latin typeface="Arial" pitchFamily="34" charset="0"/>
                  <a:cs typeface="Arial" pitchFamily="34" charset="0"/>
                </a:rPr>
              </a:br>
              <a:r>
                <a:rPr lang="en-US" sz="1000" b="1" dirty="0">
                  <a:solidFill>
                    <a:prstClr val="black"/>
                  </a:solidFill>
                  <a:latin typeface="Arial" pitchFamily="34" charset="0"/>
                  <a:cs typeface="Arial" pitchFamily="34" charset="0"/>
                </a:rPr>
                <a:t>(</a:t>
              </a:r>
              <a:r>
                <a:rPr lang="en-US" sz="1000" b="1" dirty="0">
                  <a:solidFill>
                    <a:schemeClr val="tx1"/>
                  </a:solidFill>
                  <a:latin typeface="Arial" pitchFamily="34" charset="0"/>
                  <a:cs typeface="Arial" pitchFamily="34" charset="0"/>
                </a:rPr>
                <a:t>2000–Q4</a:t>
              </a:r>
              <a:r>
                <a:rPr lang="en-US" sz="1000" b="1" dirty="0">
                  <a:solidFill>
                    <a:prstClr val="black"/>
                  </a:solidFill>
                  <a:latin typeface="Arial" pitchFamily="34" charset="0"/>
                  <a:cs typeface="Arial" pitchFamily="34" charset="0"/>
                </a:rPr>
                <a:t> 2017)</a:t>
              </a:r>
            </a:p>
          </p:txBody>
        </p:sp>
        <p:graphicFrame>
          <p:nvGraphicFramePr>
            <p:cNvPr id="44" name="Picture Placeholder 2"/>
            <p:cNvGraphicFramePr>
              <a:graphicFrameLocks/>
            </p:cNvGraphicFramePr>
            <p:nvPr>
              <p:extLst>
                <p:ext uri="{D42A27DB-BD31-4B8C-83A1-F6EECF244321}">
                  <p14:modId xmlns:p14="http://schemas.microsoft.com/office/powerpoint/2010/main" val="1992576749"/>
                </p:ext>
              </p:extLst>
            </p:nvPr>
          </p:nvGraphicFramePr>
          <p:xfrm>
            <a:off x="1036452" y="5003949"/>
            <a:ext cx="2644709" cy="1447469"/>
          </p:xfrm>
          <a:graphic>
            <a:graphicData uri="http://schemas.openxmlformats.org/drawingml/2006/chart">
              <c:chart xmlns:c="http://schemas.openxmlformats.org/drawingml/2006/chart" xmlns:r="http://schemas.openxmlformats.org/officeDocument/2006/relationships" r:id="rId4"/>
            </a:graphicData>
          </a:graphic>
        </p:graphicFrame>
        <p:sp>
          <p:nvSpPr>
            <p:cNvPr id="155" name="Rectangle 154"/>
            <p:cNvSpPr/>
            <p:nvPr/>
          </p:nvSpPr>
          <p:spPr>
            <a:xfrm>
              <a:off x="3407534" y="5203732"/>
              <a:ext cx="136465" cy="9622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TextBox 1"/>
            <p:cNvSpPr txBox="1"/>
            <p:nvPr/>
          </p:nvSpPr>
          <p:spPr>
            <a:xfrm>
              <a:off x="3131601" y="4821860"/>
              <a:ext cx="684148" cy="400110"/>
            </a:xfrm>
            <a:prstGeom prst="rect">
              <a:avLst/>
            </a:prstGeom>
            <a:noFill/>
          </p:spPr>
          <p:txBody>
            <a:bodyPr wrap="squar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tx2"/>
                  </a:solidFill>
                  <a:latin typeface="Arial" pitchFamily="34" charset="0"/>
                  <a:cs typeface="Arial" pitchFamily="34" charset="0"/>
                </a:rPr>
                <a:t>Last 12 months</a:t>
              </a:r>
            </a:p>
          </p:txBody>
        </p:sp>
      </p:grpSp>
      <p:sp>
        <p:nvSpPr>
          <p:cNvPr id="47" name="TextBox 1"/>
          <p:cNvSpPr txBox="1"/>
          <p:nvPr/>
        </p:nvSpPr>
        <p:spPr>
          <a:xfrm>
            <a:off x="3157068" y="4322758"/>
            <a:ext cx="1239968" cy="397234"/>
          </a:xfrm>
          <a:prstGeom prst="rect">
            <a:avLst/>
          </a:prstGeom>
          <a:noFill/>
        </p:spPr>
        <p:txBody>
          <a:bodyPr wrap="square" lIns="0" tIns="45693" rIns="0" bIns="45693"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66636" indent="-66636" defTabSz="913866" fontAlgn="base">
              <a:lnSpc>
                <a:spcPct val="115000"/>
              </a:lnSpc>
              <a:spcBef>
                <a:spcPct val="0"/>
              </a:spcBef>
              <a:spcAft>
                <a:spcPct val="0"/>
              </a:spcAft>
            </a:pPr>
            <a:r>
              <a:rPr lang="en-US" sz="900" dirty="0"/>
              <a:t> “Eurozone Confidence Hits Postcrisis High”</a:t>
            </a:r>
            <a:endParaRPr lang="en-US" sz="900" dirty="0">
              <a:latin typeface="+mj-lt"/>
            </a:endParaRPr>
          </a:p>
        </p:txBody>
      </p:sp>
      <p:sp>
        <p:nvSpPr>
          <p:cNvPr id="49" name="TextBox 1"/>
          <p:cNvSpPr txBox="1"/>
          <p:nvPr/>
        </p:nvSpPr>
        <p:spPr>
          <a:xfrm>
            <a:off x="4627306" y="4536298"/>
            <a:ext cx="1003300" cy="875057"/>
          </a:xfrm>
          <a:prstGeom prst="rect">
            <a:avLst/>
          </a:prstGeom>
          <a:noFill/>
        </p:spPr>
        <p:txBody>
          <a:bodyPr wrap="square" lIns="0" tIns="45693" rIns="0" bIns="45693"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66636" indent="-66636" defTabSz="913866" fontAlgn="base">
              <a:lnSpc>
                <a:spcPct val="115000"/>
              </a:lnSpc>
              <a:spcBef>
                <a:spcPct val="0"/>
              </a:spcBef>
              <a:spcAft>
                <a:spcPct val="0"/>
              </a:spcAft>
            </a:pPr>
            <a:r>
              <a:rPr lang="en-US" sz="900" dirty="0"/>
              <a:t> “Global Stocks Post Strongest First Half in Years, Worrying Investors”</a:t>
            </a:r>
            <a:endParaRPr lang="en-US" sz="900" dirty="0">
              <a:latin typeface="+mj-lt"/>
            </a:endParaRPr>
          </a:p>
        </p:txBody>
      </p:sp>
      <p:cxnSp>
        <p:nvCxnSpPr>
          <p:cNvPr id="50" name="Straight Connector 49"/>
          <p:cNvCxnSpPr/>
          <p:nvPr/>
        </p:nvCxnSpPr>
        <p:spPr bwMode="auto">
          <a:xfrm flipV="1">
            <a:off x="6782212" y="3569110"/>
            <a:ext cx="0" cy="125852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52" name="Straight Connector 51"/>
          <p:cNvCxnSpPr/>
          <p:nvPr/>
        </p:nvCxnSpPr>
        <p:spPr bwMode="auto">
          <a:xfrm flipV="1">
            <a:off x="7361173" y="3333135"/>
            <a:ext cx="0" cy="448248"/>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56" name="TextBox 1"/>
          <p:cNvSpPr txBox="1"/>
          <p:nvPr/>
        </p:nvSpPr>
        <p:spPr>
          <a:xfrm>
            <a:off x="4046870" y="2381379"/>
            <a:ext cx="1065747" cy="715782"/>
          </a:xfrm>
          <a:prstGeom prst="rect">
            <a:avLst/>
          </a:prstGeom>
          <a:noFill/>
        </p:spPr>
        <p:txBody>
          <a:bodyPr wrap="square" lIns="0" tIns="45693" rIns="0" bIns="45693"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1252" indent="-41252" defTabSz="913866" fontAlgn="base">
              <a:lnSpc>
                <a:spcPct val="115000"/>
              </a:lnSpc>
              <a:spcBef>
                <a:spcPct val="0"/>
              </a:spcBef>
              <a:spcAft>
                <a:spcPct val="0"/>
              </a:spcAft>
            </a:pPr>
            <a:r>
              <a:rPr lang="en-US" sz="900" dirty="0">
                <a:ea typeface="Calibri"/>
                <a:cs typeface="Times New Roman"/>
              </a:rPr>
              <a:t>“Unemployment Rate Falls to 16-Year Low, But Hiring Slows”</a:t>
            </a:r>
            <a:endParaRPr lang="en-US" sz="900" dirty="0"/>
          </a:p>
        </p:txBody>
      </p:sp>
      <p:sp>
        <p:nvSpPr>
          <p:cNvPr id="45" name="Rectangle 44"/>
          <p:cNvSpPr/>
          <p:nvPr/>
        </p:nvSpPr>
        <p:spPr>
          <a:xfrm>
            <a:off x="5295900" y="2577039"/>
            <a:ext cx="1107561" cy="715782"/>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“US Companies Post Profit Growth Not Seen in Six Years”</a:t>
            </a:r>
            <a:endParaRPr lang="en-US" sz="900" dirty="0">
              <a:solidFill>
                <a:prstClr val="black"/>
              </a:solidFill>
            </a:endParaRPr>
          </a:p>
        </p:txBody>
      </p:sp>
      <p:sp>
        <p:nvSpPr>
          <p:cNvPr id="53" name="Rectangle 52"/>
          <p:cNvSpPr/>
          <p:nvPr/>
        </p:nvSpPr>
        <p:spPr>
          <a:xfrm>
            <a:off x="5577109" y="4013807"/>
            <a:ext cx="1069975" cy="875057"/>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“Household Debt Hits Record as Auto Loans and Credit Cards Climb”</a:t>
            </a:r>
            <a:endParaRPr lang="en-US" sz="900" dirty="0">
              <a:solidFill>
                <a:prstClr val="black"/>
              </a:solidFill>
            </a:endParaRPr>
          </a:p>
        </p:txBody>
      </p:sp>
      <p:sp>
        <p:nvSpPr>
          <p:cNvPr id="58" name="Rectangle 57"/>
          <p:cNvSpPr/>
          <p:nvPr/>
        </p:nvSpPr>
        <p:spPr>
          <a:xfrm>
            <a:off x="6187513" y="4799130"/>
            <a:ext cx="1069975" cy="556508"/>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“Dollar Hits Lowest Level in More than 2½ Years”</a:t>
            </a:r>
            <a:endParaRPr lang="en-US" sz="900" dirty="0">
              <a:solidFill>
                <a:prstClr val="black"/>
              </a:solidFill>
            </a:endParaRPr>
          </a:p>
        </p:txBody>
      </p:sp>
      <p:sp>
        <p:nvSpPr>
          <p:cNvPr id="59" name="Rectangle 58"/>
          <p:cNvSpPr/>
          <p:nvPr/>
        </p:nvSpPr>
        <p:spPr>
          <a:xfrm>
            <a:off x="6924360" y="3741791"/>
            <a:ext cx="813628" cy="715782"/>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“US Factory Activity Hits 13-Year High”</a:t>
            </a:r>
            <a:endParaRPr lang="en-US" sz="900" dirty="0">
              <a:solidFill>
                <a:prstClr val="black"/>
              </a:solidFill>
            </a:endParaRPr>
          </a:p>
        </p:txBody>
      </p:sp>
      <p:cxnSp>
        <p:nvCxnSpPr>
          <p:cNvPr id="57" name="Straight Connector 56"/>
          <p:cNvCxnSpPr/>
          <p:nvPr/>
        </p:nvCxnSpPr>
        <p:spPr bwMode="auto">
          <a:xfrm>
            <a:off x="4515642" y="3047999"/>
            <a:ext cx="0" cy="732225"/>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61" name="Straight Connector 60"/>
          <p:cNvCxnSpPr/>
          <p:nvPr/>
        </p:nvCxnSpPr>
        <p:spPr bwMode="auto">
          <a:xfrm rot="5400000" flipH="1" flipV="1">
            <a:off x="8453677" y="3508666"/>
            <a:ext cx="1406630" cy="229660"/>
          </a:xfrm>
          <a:prstGeom prst="bentConnector3">
            <a:avLst>
              <a:gd name="adj1" fmla="val 50000"/>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63" name="Straight Connector 62"/>
          <p:cNvCxnSpPr/>
          <p:nvPr/>
        </p:nvCxnSpPr>
        <p:spPr bwMode="auto">
          <a:xfrm flipV="1">
            <a:off x="1803957" y="4142108"/>
            <a:ext cx="0" cy="33156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6" name="Slide Number Placeholder 5"/>
          <p:cNvSpPr>
            <a:spLocks noGrp="1"/>
          </p:cNvSpPr>
          <p:nvPr>
            <p:ph type="sldNum" sz="quarter" idx="12"/>
          </p:nvPr>
        </p:nvSpPr>
        <p:spPr/>
        <p:txBody>
          <a:bodyPr/>
          <a:lstStyle/>
          <a:p>
            <a:fld id="{66F6FF41-5833-4EBF-9145-362BCED2914A}" type="slidenum">
              <a:rPr lang="en-US" smtClean="0">
                <a:solidFill>
                  <a:prstClr val="white">
                    <a:lumMod val="50000"/>
                  </a:prstClr>
                </a:solidFill>
              </a:rPr>
              <a:pPr/>
              <a:t>5</a:t>
            </a:fld>
            <a:endParaRPr lang="en-US" dirty="0">
              <a:solidFill>
                <a:prstClr val="white">
                  <a:lumMod val="50000"/>
                </a:prstClr>
              </a:solidFill>
            </a:endParaRPr>
          </a:p>
        </p:txBody>
      </p:sp>
      <p:sp>
        <p:nvSpPr>
          <p:cNvPr id="64" name="Rectangle 63"/>
          <p:cNvSpPr/>
          <p:nvPr/>
        </p:nvSpPr>
        <p:spPr>
          <a:xfrm>
            <a:off x="6965388" y="2639227"/>
            <a:ext cx="1356851" cy="556508"/>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“New-Home Sales Growth Surges to 25-Year High”</a:t>
            </a:r>
            <a:endParaRPr lang="en-US" sz="900" dirty="0">
              <a:solidFill>
                <a:prstClr val="black"/>
              </a:solidFill>
            </a:endParaRPr>
          </a:p>
        </p:txBody>
      </p:sp>
      <p:sp>
        <p:nvSpPr>
          <p:cNvPr id="65" name="Rectangle 64"/>
          <p:cNvSpPr/>
          <p:nvPr/>
        </p:nvSpPr>
        <p:spPr>
          <a:xfrm>
            <a:off x="7662792" y="2126901"/>
            <a:ext cx="1292589" cy="556508"/>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“Oil Hits Two-Year Highs as US Stockpiles Drop”</a:t>
            </a:r>
            <a:endParaRPr lang="en-US" sz="900" dirty="0">
              <a:solidFill>
                <a:prstClr val="black"/>
              </a:solidFill>
            </a:endParaRPr>
          </a:p>
        </p:txBody>
      </p:sp>
      <p:sp>
        <p:nvSpPr>
          <p:cNvPr id="66" name="Rectangle 65"/>
          <p:cNvSpPr/>
          <p:nvPr/>
        </p:nvSpPr>
        <p:spPr>
          <a:xfrm>
            <a:off x="7901830" y="3579992"/>
            <a:ext cx="1204099" cy="875057"/>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“US Economy Reaches Its Potential Output for First Time in Decade”</a:t>
            </a:r>
            <a:endParaRPr lang="en-US" sz="900" dirty="0">
              <a:solidFill>
                <a:prstClr val="black"/>
              </a:solidFill>
            </a:endParaRPr>
          </a:p>
        </p:txBody>
      </p:sp>
      <p:sp>
        <p:nvSpPr>
          <p:cNvPr id="67" name="Rectangle 66"/>
          <p:cNvSpPr/>
          <p:nvPr/>
        </p:nvSpPr>
        <p:spPr>
          <a:xfrm>
            <a:off x="8478208" y="1769934"/>
            <a:ext cx="1299190" cy="397234"/>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“UK, EU Reach Deal on Brexit Divorce Terms”</a:t>
            </a:r>
            <a:endParaRPr lang="en-US" sz="900" dirty="0">
              <a:solidFill>
                <a:prstClr val="black"/>
              </a:solidFill>
            </a:endParaRPr>
          </a:p>
        </p:txBody>
      </p:sp>
      <p:sp>
        <p:nvSpPr>
          <p:cNvPr id="68" name="Rectangle 67"/>
          <p:cNvSpPr/>
          <p:nvPr/>
        </p:nvSpPr>
        <p:spPr>
          <a:xfrm>
            <a:off x="8596195" y="4317494"/>
            <a:ext cx="891933" cy="715782"/>
          </a:xfrm>
          <a:prstGeom prst="rect">
            <a:avLst/>
          </a:prstGeom>
          <a:noFill/>
        </p:spPr>
        <p:txBody>
          <a:bodyPr wrap="square" lIns="91388" tIns="45693" rIns="0" bIns="45693">
            <a:spAutoFit/>
          </a:bodyPr>
          <a:lstStyle/>
          <a:p>
            <a:pPr marL="41252" indent="-41252" defTabSz="913866" fontAlgn="base">
              <a:lnSpc>
                <a:spcPct val="115000"/>
              </a:lnSpc>
              <a:spcBef>
                <a:spcPct val="0"/>
              </a:spcBef>
              <a:spcAft>
                <a:spcPct val="0"/>
              </a:spcAft>
            </a:pPr>
            <a:r>
              <a:rPr lang="en-US" sz="900" dirty="0"/>
              <a:t>“Trump Signs Sweeping Tax Overhaul Into Law”</a:t>
            </a:r>
            <a:endParaRPr lang="en-US" sz="900" dirty="0">
              <a:solidFill>
                <a:prstClr val="black"/>
              </a:solidFill>
            </a:endParaRPr>
          </a:p>
        </p:txBody>
      </p:sp>
      <p:cxnSp>
        <p:nvCxnSpPr>
          <p:cNvPr id="70" name="Straight Connector 69"/>
          <p:cNvCxnSpPr/>
          <p:nvPr/>
        </p:nvCxnSpPr>
        <p:spPr bwMode="auto">
          <a:xfrm flipV="1">
            <a:off x="7906863" y="2979801"/>
            <a:ext cx="0" cy="235973"/>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71" name="Straight Connector 70"/>
          <p:cNvCxnSpPr/>
          <p:nvPr/>
        </p:nvCxnSpPr>
        <p:spPr bwMode="auto">
          <a:xfrm flipV="1">
            <a:off x="8742648" y="3067666"/>
            <a:ext cx="0" cy="560437"/>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72" name="Straight Connector 71"/>
          <p:cNvCxnSpPr/>
          <p:nvPr/>
        </p:nvCxnSpPr>
        <p:spPr bwMode="auto">
          <a:xfrm flipV="1">
            <a:off x="8939293" y="2231923"/>
            <a:ext cx="0" cy="82590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73" name="Straight Connector 72"/>
          <p:cNvCxnSpPr/>
          <p:nvPr/>
        </p:nvCxnSpPr>
        <p:spPr bwMode="auto">
          <a:xfrm flipV="1">
            <a:off x="6256186" y="3696929"/>
            <a:ext cx="0" cy="31463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pic>
        <p:nvPicPr>
          <p:cNvPr id="48" name="Picture Placeholder 2" descr="ABGWealth-Logo.ai"/>
          <p:cNvPicPr>
            <a:picLocks noChangeAspect="1"/>
          </p:cNvPicPr>
          <p:nvPr/>
        </p:nvPicPr>
        <p:blipFill rotWithShape="1">
          <a:blip r:embed="rId5">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747644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World Asset Classes</a:t>
            </a:r>
            <a:br>
              <a:rPr lang="en-US" dirty="0"/>
            </a:br>
            <a:endParaRPr lang="en-US" dirty="0"/>
          </a:p>
        </p:txBody>
      </p:sp>
      <p:sp>
        <p:nvSpPr>
          <p:cNvPr id="15" name="Text Placeholder 14"/>
          <p:cNvSpPr>
            <a:spLocks noGrp="1"/>
          </p:cNvSpPr>
          <p:nvPr>
            <p:ph type="body" sz="quarter" idx="15"/>
          </p:nvPr>
        </p:nvSpPr>
        <p:spPr/>
        <p:txBody>
          <a:bodyPr/>
          <a:lstStyle/>
          <a:p>
            <a:r>
              <a:rPr lang="en-US" b="1" dirty="0"/>
              <a:t>Past performance is not a guarantee of future results. Indices are not available for direct investment. Index performance does not reflect the expenses associated with the management of an actual portfolio. </a:t>
            </a:r>
            <a:r>
              <a:rPr lang="en-US" dirty="0"/>
              <a:t/>
            </a:r>
            <a:br>
              <a:rPr lang="en-US" dirty="0"/>
            </a:br>
            <a:r>
              <a:rPr lang="en-US" dirty="0"/>
              <a:t>The S&amp;P data is provided by Standard &amp; Poor's Index Services Group. Frank Russell Company is the source and owner of the trademarks, service marks, and copyrights related to the Russell Indexes. MSCI data © MSCI 2018, all rights reserved. Dow Jones data (formerly Dow Jones Wilshire) provided by Dow Jones Indices. Bloomberg Barclays data provided by Bloomberg. Treasury bills © Stocks, Bonds, Bills, and Inflation Yearbook™, Ibbotson Associates, Chicago (annually updated work by Roger G. Ibbotson and Rex A. Sinquefield). </a:t>
            </a:r>
          </a:p>
        </p:txBody>
      </p:sp>
      <p:sp>
        <p:nvSpPr>
          <p:cNvPr id="14" name="Text Placeholder 13"/>
          <p:cNvSpPr>
            <a:spLocks noGrp="1"/>
          </p:cNvSpPr>
          <p:nvPr>
            <p:ph type="body" sz="quarter" idx="18"/>
          </p:nvPr>
        </p:nvSpPr>
        <p:spPr/>
        <p:txBody>
          <a:bodyPr/>
          <a:lstStyle/>
          <a:p>
            <a:r>
              <a:rPr lang="en-US" dirty="0"/>
              <a:t>Looking at broad market indices, emerging markets outperformed US and non-US developed markets during the quarter.  </a:t>
            </a:r>
          </a:p>
          <a:p>
            <a:r>
              <a:rPr lang="en-US" dirty="0"/>
              <a:t>The value effect was negative in the US, non-US developed markets, and emerging markets. Small caps outperformed large caps in non-US developed markets and emerging markets but underperformed in the US.    </a:t>
            </a:r>
          </a:p>
        </p:txBody>
      </p:sp>
      <p:sp>
        <p:nvSpPr>
          <p:cNvPr id="12" name="Text Placeholder 11"/>
          <p:cNvSpPr>
            <a:spLocks noGrp="1"/>
          </p:cNvSpPr>
          <p:nvPr>
            <p:ph type="body" sz="quarter" idx="14"/>
          </p:nvPr>
        </p:nvSpPr>
        <p:spPr/>
        <p:txBody>
          <a:bodyPr/>
          <a:lstStyle/>
          <a:p>
            <a:pPr lvl="0"/>
            <a:r>
              <a:rPr lang="en-US" dirty="0"/>
              <a:t>Fourth Quarter 2017 Index Returns (%)</a:t>
            </a:r>
          </a:p>
          <a:p>
            <a:endParaRPr lang="en-US" dirty="0"/>
          </a:p>
        </p:txBody>
      </p:sp>
      <p:cxnSp>
        <p:nvCxnSpPr>
          <p:cNvPr id="7" name="Straight Connector 6"/>
          <p:cNvCxnSpPr/>
          <p:nvPr/>
        </p:nvCxnSpPr>
        <p:spPr>
          <a:xfrm>
            <a:off x="685801" y="3076575"/>
            <a:ext cx="8686800" cy="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3" name="Chart 12"/>
          <p:cNvGraphicFramePr/>
          <p:nvPr>
            <p:extLst>
              <p:ext uri="{D42A27DB-BD31-4B8C-83A1-F6EECF244321}">
                <p14:modId xmlns:p14="http://schemas.microsoft.com/office/powerpoint/2010/main" val="1082944874"/>
              </p:ext>
            </p:extLst>
          </p:nvPr>
        </p:nvGraphicFramePr>
        <p:xfrm>
          <a:off x="685801" y="3309719"/>
          <a:ext cx="86868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6F6FF41-5833-4EBF-9145-362BCED2914A}" type="slidenum">
              <a:rPr lang="en-US" smtClean="0">
                <a:solidFill>
                  <a:prstClr val="white">
                    <a:lumMod val="50000"/>
                  </a:prstClr>
                </a:solidFill>
              </a:rPr>
              <a:pPr/>
              <a:t>6</a:t>
            </a:fld>
            <a:endParaRPr lang="en-US" dirty="0">
              <a:solidFill>
                <a:prstClr val="white">
                  <a:lumMod val="50000"/>
                </a:prstClr>
              </a:solidFill>
            </a:endParaRPr>
          </a:p>
        </p:txBody>
      </p:sp>
      <p:pic>
        <p:nvPicPr>
          <p:cNvPr id="11" name="Picture Placeholder 2" descr="ABGWealth-Logo.ai"/>
          <p:cNvPicPr>
            <a:picLocks noChangeAspect="1"/>
          </p:cNvPicPr>
          <p:nvPr/>
        </p:nvPicPr>
        <p:blipFill rotWithShape="1">
          <a:blip r:embed="rId4">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3223391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US Stocks</a:t>
            </a:r>
          </a:p>
        </p:txBody>
      </p:sp>
      <p:sp>
        <p:nvSpPr>
          <p:cNvPr id="8" name="Text Placeholder 7"/>
          <p:cNvSpPr>
            <a:spLocks noGrp="1"/>
          </p:cNvSpPr>
          <p:nvPr>
            <p:ph type="body" sz="quarter" idx="14"/>
          </p:nvPr>
        </p:nvSpPr>
        <p:spPr/>
        <p:txBody>
          <a:bodyPr/>
          <a:lstStyle/>
          <a:p>
            <a:r>
              <a:rPr lang="en-US" dirty="0"/>
              <a:t>Fourth Quarter 2017 Index Returns</a:t>
            </a:r>
          </a:p>
        </p:txBody>
      </p:sp>
      <p:sp>
        <p:nvSpPr>
          <p:cNvPr id="9" name="Text Placeholder 8"/>
          <p:cNvSpPr>
            <a:spLocks noGrp="1"/>
          </p:cNvSpPr>
          <p:nvPr>
            <p:ph type="body" sz="quarter" idx="15"/>
          </p:nvPr>
        </p:nvSpPr>
        <p:spPr>
          <a:xfrm>
            <a:off x="594360" y="7124399"/>
            <a:ext cx="8529320" cy="400050"/>
          </a:xfrm>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Market segment (index representation) as follows: Marketwide (Russell 3000 Index), Large Cap (Russell 1000 Index), Large Cap Value (Russell 1000 Value Index), Large Cap Growth (Russell 1000 Growth Index), Small Cap (Russell 2000 Index), Small Cap Value (Russell 2000 Value Index), and Small Cap Growth (Russell 2000 Growth Index). World Market Cap represented by Russell 3000 Index, MSCI World ex USA IMI Index, and MSCI Emerging Markets IMI Index. Russell 3000 Index is used as the proxy for the US market. Frank Russell Company is the source and owner of the trademarks, service marks, and copyrights related to the Russell Indexes. MSCI data © MSCI 2018, all rights reserved.</a:t>
            </a:r>
          </a:p>
        </p:txBody>
      </p:sp>
      <p:sp>
        <p:nvSpPr>
          <p:cNvPr id="14" name="Text Placeholder 13"/>
          <p:cNvSpPr>
            <a:spLocks noGrp="1"/>
          </p:cNvSpPr>
          <p:nvPr>
            <p:ph type="body" sz="quarter" idx="18"/>
          </p:nvPr>
        </p:nvSpPr>
        <p:spPr/>
        <p:txBody>
          <a:bodyPr/>
          <a:lstStyle/>
          <a:p>
            <a:r>
              <a:rPr lang="en-US" dirty="0"/>
              <a:t>The US equity market posted a positive return for the quarter, outperforming non-US developed markets but underperforming emerging markets.  </a:t>
            </a:r>
          </a:p>
          <a:p>
            <a:r>
              <a:rPr lang="en-US" dirty="0"/>
              <a:t>Value underperformed growth in the US across large and small cap indices.</a:t>
            </a:r>
          </a:p>
          <a:p>
            <a:r>
              <a:rPr lang="en-US" dirty="0"/>
              <a:t>Overall, small caps in the US underperformed large caps.</a:t>
            </a:r>
          </a:p>
        </p:txBody>
      </p:sp>
      <p:sp>
        <p:nvSpPr>
          <p:cNvPr id="3" name="TextBox 2"/>
          <p:cNvSpPr txBox="1"/>
          <p:nvPr/>
        </p:nvSpPr>
        <p:spPr>
          <a:xfrm>
            <a:off x="595455" y="4783335"/>
            <a:ext cx="2604943" cy="582247"/>
          </a:xfrm>
          <a:prstGeom prst="rect">
            <a:avLst/>
          </a:prstGeom>
          <a:noFill/>
        </p:spPr>
        <p:txBody>
          <a:bodyPr wrap="square" lIns="91388" tIns="45693" rIns="91388" bIns="45693" rtlCol="0">
            <a:spAutoFit/>
          </a:bodyPr>
          <a:lstStyle/>
          <a:p>
            <a:r>
              <a:rPr lang="en-US" sz="1100" dirty="0">
                <a:solidFill>
                  <a:srgbClr val="35627D"/>
                </a:solidFill>
              </a:rPr>
              <a:t>World Market Capitalization—US</a:t>
            </a:r>
          </a:p>
          <a:p>
            <a:endParaRPr lang="en-US" dirty="0"/>
          </a:p>
        </p:txBody>
      </p:sp>
      <p:cxnSp>
        <p:nvCxnSpPr>
          <p:cNvPr id="5" name="Straight Connector 4"/>
          <p:cNvCxnSpPr/>
          <p:nvPr/>
        </p:nvCxnSpPr>
        <p:spPr>
          <a:xfrm flipV="1">
            <a:off x="688974" y="5057638"/>
            <a:ext cx="3605214"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p:cNvGraphicFramePr/>
          <p:nvPr>
            <p:extLst>
              <p:ext uri="{D42A27DB-BD31-4B8C-83A1-F6EECF244321}">
                <p14:modId xmlns:p14="http://schemas.microsoft.com/office/powerpoint/2010/main" val="883832845"/>
              </p:ext>
            </p:extLst>
          </p:nvPr>
        </p:nvGraphicFramePr>
        <p:xfrm>
          <a:off x="346787" y="4183763"/>
          <a:ext cx="4671301" cy="27063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41131110"/>
              </p:ext>
            </p:extLst>
          </p:nvPr>
        </p:nvGraphicFramePr>
        <p:xfrm>
          <a:off x="4691063" y="4629150"/>
          <a:ext cx="4086225" cy="2133600"/>
        </p:xfrm>
        <a:graphic>
          <a:graphicData uri="http://schemas.openxmlformats.org/presentationml/2006/ole">
            <mc:AlternateContent xmlns:mc="http://schemas.openxmlformats.org/markup-compatibility/2006">
              <mc:Choice xmlns:v="urn:schemas-microsoft-com:vml" Requires="v">
                <p:oleObj spid="_x0000_s86268" name="Worksheet" r:id="rId5" imgW="4086312" imgH="2133510" progId="Excel.Sheet.12">
                  <p:embed/>
                </p:oleObj>
              </mc:Choice>
              <mc:Fallback>
                <p:oleObj name="Worksheet" r:id="rId5" imgW="4086312" imgH="2133510" progId="Excel.Sheet.12">
                  <p:embed/>
                  <p:pic>
                    <p:nvPicPr>
                      <p:cNvPr id="0" name=""/>
                      <p:cNvPicPr>
                        <a:picLocks noChangeAspect="1" noChangeArrowheads="1"/>
                      </p:cNvPicPr>
                      <p:nvPr/>
                    </p:nvPicPr>
                    <p:blipFill>
                      <a:blip r:embed="rId6"/>
                      <a:srcRect/>
                      <a:stretch>
                        <a:fillRect/>
                      </a:stretch>
                    </p:blipFill>
                    <p:spPr bwMode="auto">
                      <a:xfrm>
                        <a:off x="4691063" y="4629150"/>
                        <a:ext cx="40862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Chart 14"/>
          <p:cNvGraphicFramePr/>
          <p:nvPr>
            <p:extLst>
              <p:ext uri="{D42A27DB-BD31-4B8C-83A1-F6EECF244321}">
                <p14:modId xmlns:p14="http://schemas.microsoft.com/office/powerpoint/2010/main" val="3444579885"/>
              </p:ext>
            </p:extLst>
          </p:nvPr>
        </p:nvGraphicFramePr>
        <p:xfrm>
          <a:off x="4013834" y="1779273"/>
          <a:ext cx="6219826" cy="2533651"/>
        </p:xfrm>
        <a:graphic>
          <a:graphicData uri="http://schemas.openxmlformats.org/drawingml/2006/chart">
            <c:chart xmlns:c="http://schemas.openxmlformats.org/drawingml/2006/chart" xmlns:r="http://schemas.openxmlformats.org/officeDocument/2006/relationships" r:id="rId7"/>
          </a:graphicData>
        </a:graphic>
      </p:graphicFrame>
      <p:sp>
        <p:nvSpPr>
          <p:cNvPr id="4" name="Slide Number Placeholder 3"/>
          <p:cNvSpPr>
            <a:spLocks noGrp="1"/>
          </p:cNvSpPr>
          <p:nvPr>
            <p:ph type="sldNum" sz="quarter" idx="12"/>
          </p:nvPr>
        </p:nvSpPr>
        <p:spPr/>
        <p:txBody>
          <a:bodyPr/>
          <a:lstStyle/>
          <a:p>
            <a:fld id="{66F6FF41-5833-4EBF-9145-362BCED2914A}" type="slidenum">
              <a:rPr lang="en-US" smtClean="0">
                <a:solidFill>
                  <a:prstClr val="white">
                    <a:lumMod val="50000"/>
                  </a:prstClr>
                </a:solidFill>
              </a:rPr>
              <a:pPr/>
              <a:t>7</a:t>
            </a:fld>
            <a:endParaRPr lang="en-US" dirty="0">
              <a:solidFill>
                <a:prstClr val="white">
                  <a:lumMod val="50000"/>
                </a:prstClr>
              </a:solidFill>
            </a:endParaRPr>
          </a:p>
        </p:txBody>
      </p:sp>
      <p:pic>
        <p:nvPicPr>
          <p:cNvPr id="17" name="Picture Placeholder 2" descr="ABGWealth-Logo.ai"/>
          <p:cNvPicPr>
            <a:picLocks noChangeAspect="1"/>
          </p:cNvPicPr>
          <p:nvPr/>
        </p:nvPicPr>
        <p:blipFill rotWithShape="1">
          <a:blip r:embed="rId8">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48607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hidden="1"/>
          <p:cNvSpPr txBox="1"/>
          <p:nvPr/>
        </p:nvSpPr>
        <p:spPr>
          <a:xfrm>
            <a:off x="4267211" y="2645193"/>
            <a:ext cx="1219197" cy="233433"/>
          </a:xfrm>
          <a:prstGeom prst="rect">
            <a:avLst/>
          </a:prstGeom>
          <a:noFill/>
        </p:spPr>
        <p:txBody>
          <a:bodyPr wrap="square" lIns="91368" tIns="45682" rIns="91368" bIns="45682" rtlCol="0">
            <a:spAutoFit/>
          </a:bodyPr>
          <a:lstStyle/>
          <a:p>
            <a:pPr algn="r">
              <a:spcAft>
                <a:spcPts val="2400"/>
              </a:spcAft>
            </a:pPr>
            <a:r>
              <a:rPr lang="en-US" sz="900" dirty="0">
                <a:solidFill>
                  <a:prstClr val="white">
                    <a:lumMod val="50000"/>
                  </a:prstClr>
                </a:solidFill>
                <a:ea typeface="Verdana"/>
                <a:cs typeface="Arial"/>
              </a:rPr>
              <a:t>Value</a:t>
            </a:r>
          </a:p>
        </p:txBody>
      </p:sp>
      <p:grpSp>
        <p:nvGrpSpPr>
          <p:cNvPr id="33" name="Group 19" hidden="1"/>
          <p:cNvGrpSpPr/>
          <p:nvPr/>
        </p:nvGrpSpPr>
        <p:grpSpPr>
          <a:xfrm>
            <a:off x="7924800" y="381000"/>
            <a:ext cx="1676400" cy="533400"/>
            <a:chOff x="7924800" y="381000"/>
            <a:chExt cx="1676400" cy="533400"/>
          </a:xfrm>
        </p:grpSpPr>
        <p:sp>
          <p:nvSpPr>
            <p:cNvPr id="36" name="Rectangle 35"/>
            <p:cNvSpPr/>
            <p:nvPr/>
          </p:nvSpPr>
          <p:spPr>
            <a:xfrm>
              <a:off x="7924800" y="381000"/>
              <a:ext cx="1676400" cy="5334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TextBox 36"/>
            <p:cNvSpPr txBox="1"/>
            <p:nvPr/>
          </p:nvSpPr>
          <p:spPr>
            <a:xfrm>
              <a:off x="7924800" y="457200"/>
              <a:ext cx="1676400" cy="400110"/>
            </a:xfrm>
            <a:prstGeom prst="rect">
              <a:avLst/>
            </a:prstGeom>
            <a:noFill/>
          </p:spPr>
          <p:txBody>
            <a:bodyPr wrap="square" rtlCol="0">
              <a:spAutoFit/>
            </a:bodyPr>
            <a:lstStyle/>
            <a:p>
              <a:pPr algn="ctr"/>
              <a:r>
                <a:rPr lang="en-US" dirty="0">
                  <a:solidFill>
                    <a:prstClr val="white">
                      <a:lumMod val="85000"/>
                    </a:prstClr>
                  </a:solidFill>
                </a:rPr>
                <a:t>Firm Logo</a:t>
              </a:r>
            </a:p>
          </p:txBody>
        </p:sp>
      </p:grpSp>
      <p:sp>
        <p:nvSpPr>
          <p:cNvPr id="48" name="TextBox 47" hidden="1"/>
          <p:cNvSpPr txBox="1"/>
          <p:nvPr/>
        </p:nvSpPr>
        <p:spPr>
          <a:xfrm>
            <a:off x="4265620" y="3200404"/>
            <a:ext cx="1219197" cy="233433"/>
          </a:xfrm>
          <a:prstGeom prst="rect">
            <a:avLst/>
          </a:prstGeom>
          <a:noFill/>
        </p:spPr>
        <p:txBody>
          <a:bodyPr wrap="square" lIns="91368" tIns="45682" rIns="91368" bIns="45682" rtlCol="0">
            <a:spAutoFit/>
          </a:bodyPr>
          <a:lstStyle/>
          <a:p>
            <a:pPr algn="r">
              <a:spcAft>
                <a:spcPts val="2400"/>
              </a:spcAft>
            </a:pPr>
            <a:r>
              <a:rPr lang="en-US" sz="900" dirty="0">
                <a:solidFill>
                  <a:prstClr val="white">
                    <a:lumMod val="50000"/>
                  </a:prstClr>
                </a:solidFill>
                <a:ea typeface="Verdana"/>
                <a:cs typeface="Arial"/>
              </a:rPr>
              <a:t>Large Cap</a:t>
            </a:r>
          </a:p>
        </p:txBody>
      </p:sp>
      <p:sp>
        <p:nvSpPr>
          <p:cNvPr id="51" name="TextBox 50" hidden="1"/>
          <p:cNvSpPr txBox="1"/>
          <p:nvPr/>
        </p:nvSpPr>
        <p:spPr>
          <a:xfrm>
            <a:off x="4267208" y="3731042"/>
            <a:ext cx="1219197" cy="233433"/>
          </a:xfrm>
          <a:prstGeom prst="rect">
            <a:avLst/>
          </a:prstGeom>
          <a:noFill/>
        </p:spPr>
        <p:txBody>
          <a:bodyPr wrap="square" lIns="91368" tIns="45682" rIns="91368" bIns="45682" rtlCol="0">
            <a:spAutoFit/>
          </a:bodyPr>
          <a:lstStyle/>
          <a:p>
            <a:pPr algn="r">
              <a:spcAft>
                <a:spcPts val="2400"/>
              </a:spcAft>
            </a:pPr>
            <a:r>
              <a:rPr lang="en-US" sz="900" dirty="0">
                <a:solidFill>
                  <a:prstClr val="white">
                    <a:lumMod val="50000"/>
                  </a:prstClr>
                </a:solidFill>
                <a:ea typeface="Verdana"/>
                <a:cs typeface="Arial"/>
              </a:rPr>
              <a:t>Growth</a:t>
            </a:r>
          </a:p>
        </p:txBody>
      </p:sp>
      <p:sp>
        <p:nvSpPr>
          <p:cNvPr id="52" name="TextBox 51" hidden="1"/>
          <p:cNvSpPr txBox="1"/>
          <p:nvPr/>
        </p:nvSpPr>
        <p:spPr>
          <a:xfrm>
            <a:off x="4267208" y="4267200"/>
            <a:ext cx="1219197" cy="233433"/>
          </a:xfrm>
          <a:prstGeom prst="rect">
            <a:avLst/>
          </a:prstGeom>
          <a:noFill/>
        </p:spPr>
        <p:txBody>
          <a:bodyPr wrap="square" lIns="91368" tIns="45682" rIns="91368" bIns="45682" rtlCol="0">
            <a:spAutoFit/>
          </a:bodyPr>
          <a:lstStyle/>
          <a:p>
            <a:pPr algn="r">
              <a:spcAft>
                <a:spcPts val="2400"/>
              </a:spcAft>
            </a:pPr>
            <a:r>
              <a:rPr lang="en-US" sz="900" dirty="0">
                <a:solidFill>
                  <a:prstClr val="white">
                    <a:lumMod val="50000"/>
                  </a:prstClr>
                </a:solidFill>
                <a:ea typeface="Verdana"/>
                <a:cs typeface="Arial"/>
              </a:rPr>
              <a:t>Small Cap</a:t>
            </a:r>
          </a:p>
        </p:txBody>
      </p:sp>
      <p:cxnSp>
        <p:nvCxnSpPr>
          <p:cNvPr id="32" name="Straight Connector 31" hidden="1"/>
          <p:cNvCxnSpPr/>
          <p:nvPr/>
        </p:nvCxnSpPr>
        <p:spPr>
          <a:xfrm flipH="1">
            <a:off x="5472626" y="2575560"/>
            <a:ext cx="1" cy="2133600"/>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noFill/>
        </p:spPr>
        <p:txBody>
          <a:bodyPr/>
          <a:lstStyle/>
          <a:p>
            <a:r>
              <a:rPr lang="en-US" dirty="0"/>
              <a:t>International Developed Stocks</a:t>
            </a:r>
          </a:p>
        </p:txBody>
      </p:sp>
      <p:sp>
        <p:nvSpPr>
          <p:cNvPr id="5" name="Text Placeholder 4"/>
          <p:cNvSpPr>
            <a:spLocks noGrp="1"/>
          </p:cNvSpPr>
          <p:nvPr>
            <p:ph type="body" sz="quarter" idx="14"/>
          </p:nvPr>
        </p:nvSpPr>
        <p:spPr/>
        <p:txBody>
          <a:bodyPr/>
          <a:lstStyle/>
          <a:p>
            <a:pPr lvl="0"/>
            <a:r>
              <a:rPr lang="en-US" dirty="0"/>
              <a:t>Fourth Quarter 2017 Index Returns</a:t>
            </a:r>
          </a:p>
        </p:txBody>
      </p:sp>
      <p:sp>
        <p:nvSpPr>
          <p:cNvPr id="12" name="Text Placeholder 11"/>
          <p:cNvSpPr>
            <a:spLocks noGrp="1"/>
          </p:cNvSpPr>
          <p:nvPr>
            <p:ph type="body" sz="quarter" idx="15"/>
          </p:nvPr>
        </p:nvSpPr>
        <p:spPr>
          <a:xfrm>
            <a:off x="594360" y="7005009"/>
            <a:ext cx="8529320" cy="519747"/>
          </a:xfrm>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Market segment (index representation) as follows: Large Cap (MSCI World ex USA Index), Small Cap (MSCI World ex USA Small Cap Index), Value (MSCI World ex USA Value Index), and Growth (MSCI World ex USA Growth). All index returns are net of withholding tax on dividends. World Market Cap represented by Russell 3000 Index, MSCI World ex USA IMI Index, and MSCI Emerging Markets IMI Index. MSCI World ex USA IMI Index is used as the proxy for the International Developed market. MSCI data © MSCI 2018, all rights reserved. Frank Russell Company is the source and owner of the trademarks, service marks, and copyrights related to the Russell Indexes. </a:t>
            </a:r>
          </a:p>
        </p:txBody>
      </p:sp>
      <p:sp>
        <p:nvSpPr>
          <p:cNvPr id="7" name="Text Placeholder 6"/>
          <p:cNvSpPr>
            <a:spLocks noGrp="1"/>
          </p:cNvSpPr>
          <p:nvPr>
            <p:ph type="body" sz="quarter" idx="18"/>
          </p:nvPr>
        </p:nvSpPr>
        <p:spPr>
          <a:xfrm>
            <a:off x="595317" y="1790700"/>
            <a:ext cx="3642042" cy="4808538"/>
          </a:xfrm>
        </p:spPr>
        <p:txBody>
          <a:bodyPr/>
          <a:lstStyle/>
          <a:p>
            <a:r>
              <a:rPr lang="en-US" dirty="0"/>
              <a:t>In US dollar terms, developed markets underperformed    the US and emerging markets during the quarter.</a:t>
            </a:r>
          </a:p>
          <a:p>
            <a:r>
              <a:rPr lang="en-US" dirty="0"/>
              <a:t>Looking at market indices, the value effect was negative. </a:t>
            </a:r>
          </a:p>
          <a:p>
            <a:r>
              <a:rPr lang="en-US" dirty="0"/>
              <a:t>Small caps outperformed large caps in non-US developed markets. </a:t>
            </a:r>
            <a:endParaRPr lang="en-US"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66361911"/>
              </p:ext>
            </p:extLst>
          </p:nvPr>
        </p:nvGraphicFramePr>
        <p:xfrm>
          <a:off x="5032375" y="4622800"/>
          <a:ext cx="3790950" cy="1809750"/>
        </p:xfrm>
        <a:graphic>
          <a:graphicData uri="http://schemas.openxmlformats.org/presentationml/2006/ole">
            <mc:AlternateContent xmlns:mc="http://schemas.openxmlformats.org/markup-compatibility/2006">
              <mc:Choice xmlns:v="urn:schemas-microsoft-com:vml" Requires="v">
                <p:oleObj spid="_x0000_s87295" name="Worksheet" r:id="rId4" imgW="3790828" imgH="1809686" progId="Excel.Sheet.12">
                  <p:embed/>
                </p:oleObj>
              </mc:Choice>
              <mc:Fallback>
                <p:oleObj name="Worksheet" r:id="rId4" imgW="3790828" imgH="1809686" progId="Excel.Sheet.12">
                  <p:embed/>
                  <p:pic>
                    <p:nvPicPr>
                      <p:cNvPr id="0" name=""/>
                      <p:cNvPicPr>
                        <a:picLocks noChangeAspect="1" noChangeArrowheads="1"/>
                      </p:cNvPicPr>
                      <p:nvPr/>
                    </p:nvPicPr>
                    <p:blipFill>
                      <a:blip r:embed="rId5"/>
                      <a:srcRect/>
                      <a:stretch>
                        <a:fillRect/>
                      </a:stretch>
                    </p:blipFill>
                    <p:spPr bwMode="auto">
                      <a:xfrm>
                        <a:off x="5032375" y="4622800"/>
                        <a:ext cx="37909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Chart 18"/>
          <p:cNvGraphicFramePr/>
          <p:nvPr>
            <p:extLst>
              <p:ext uri="{D42A27DB-BD31-4B8C-83A1-F6EECF244321}">
                <p14:modId xmlns:p14="http://schemas.microsoft.com/office/powerpoint/2010/main" val="1020423320"/>
              </p:ext>
            </p:extLst>
          </p:nvPr>
        </p:nvGraphicFramePr>
        <p:xfrm>
          <a:off x="690563" y="4103108"/>
          <a:ext cx="4671301" cy="2706359"/>
        </p:xfrm>
        <a:graphic>
          <a:graphicData uri="http://schemas.openxmlformats.org/drawingml/2006/chart">
            <c:chart xmlns:c="http://schemas.openxmlformats.org/drawingml/2006/chart" xmlns:r="http://schemas.openxmlformats.org/officeDocument/2006/relationships" r:id="rId6"/>
          </a:graphicData>
        </a:graphic>
      </p:graphicFrame>
      <p:grpSp>
        <p:nvGrpSpPr>
          <p:cNvPr id="6" name="Group 5"/>
          <p:cNvGrpSpPr/>
          <p:nvPr/>
        </p:nvGrpSpPr>
        <p:grpSpPr>
          <a:xfrm>
            <a:off x="614363" y="4669795"/>
            <a:ext cx="3681417" cy="261610"/>
            <a:chOff x="614363" y="4669795"/>
            <a:chExt cx="3681417" cy="261610"/>
          </a:xfrm>
        </p:grpSpPr>
        <p:sp>
          <p:nvSpPr>
            <p:cNvPr id="4" name="Rectangle 3"/>
            <p:cNvSpPr/>
            <p:nvPr/>
          </p:nvSpPr>
          <p:spPr>
            <a:xfrm>
              <a:off x="614363" y="4669795"/>
              <a:ext cx="3541354" cy="261610"/>
            </a:xfrm>
            <a:prstGeom prst="rect">
              <a:avLst/>
            </a:prstGeom>
          </p:spPr>
          <p:txBody>
            <a:bodyPr wrap="none">
              <a:spAutoFit/>
            </a:bodyPr>
            <a:lstStyle/>
            <a:p>
              <a:pPr>
                <a:defRPr lang="en-US" sz="1100" b="0" i="0" u="none" strike="noStrike" kern="1200" baseline="0" dirty="0">
                  <a:solidFill>
                    <a:srgbClr val="4D859E"/>
                  </a:solidFill>
                  <a:effectLst/>
                  <a:latin typeface="+mn-lt"/>
                  <a:ea typeface="+mn-ea"/>
                  <a:cs typeface="+mn-cs"/>
                </a:defRPr>
              </a:pPr>
              <a:r>
                <a:rPr lang="en-US" dirty="0">
                  <a:solidFill>
                    <a:schemeClr val="tx2"/>
                  </a:solidFill>
                </a:rPr>
                <a:t>World Market Capitalization—International Developed</a:t>
              </a:r>
            </a:p>
          </p:txBody>
        </p:sp>
        <p:cxnSp>
          <p:nvCxnSpPr>
            <p:cNvPr id="27" name="Straight Connector 26"/>
            <p:cNvCxnSpPr/>
            <p:nvPr/>
          </p:nvCxnSpPr>
          <p:spPr>
            <a:xfrm>
              <a:off x="690563" y="4931405"/>
              <a:ext cx="360521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2" name="Chart 21"/>
          <p:cNvGraphicFramePr/>
          <p:nvPr>
            <p:extLst>
              <p:ext uri="{D42A27DB-BD31-4B8C-83A1-F6EECF244321}">
                <p14:modId xmlns:p14="http://schemas.microsoft.com/office/powerpoint/2010/main" val="1435636247"/>
              </p:ext>
            </p:extLst>
          </p:nvPr>
        </p:nvGraphicFramePr>
        <p:xfrm>
          <a:off x="4617660" y="1790192"/>
          <a:ext cx="5295901" cy="2499014"/>
        </p:xfrm>
        <a:graphic>
          <a:graphicData uri="http://schemas.openxmlformats.org/drawingml/2006/chart">
            <c:chart xmlns:c="http://schemas.openxmlformats.org/drawingml/2006/chart" xmlns:r="http://schemas.openxmlformats.org/officeDocument/2006/relationships" r:id="rId7"/>
          </a:graphicData>
        </a:graphic>
      </p:graphicFrame>
      <p:sp>
        <p:nvSpPr>
          <p:cNvPr id="8" name="Slide Number Placeholder 7"/>
          <p:cNvSpPr>
            <a:spLocks noGrp="1"/>
          </p:cNvSpPr>
          <p:nvPr>
            <p:ph type="sldNum" sz="quarter" idx="12"/>
          </p:nvPr>
        </p:nvSpPr>
        <p:spPr/>
        <p:txBody>
          <a:bodyPr/>
          <a:lstStyle/>
          <a:p>
            <a:fld id="{66F6FF41-5833-4EBF-9145-362BCED2914A}" type="slidenum">
              <a:rPr lang="en-US" smtClean="0">
                <a:solidFill>
                  <a:prstClr val="white">
                    <a:lumMod val="50000"/>
                  </a:prstClr>
                </a:solidFill>
              </a:rPr>
              <a:pPr/>
              <a:t>8</a:t>
            </a:fld>
            <a:endParaRPr lang="en-US" dirty="0">
              <a:solidFill>
                <a:prstClr val="white">
                  <a:lumMod val="50000"/>
                </a:prstClr>
              </a:solidFill>
            </a:endParaRPr>
          </a:p>
        </p:txBody>
      </p:sp>
      <p:pic>
        <p:nvPicPr>
          <p:cNvPr id="24" name="Picture Placeholder 2" descr="ABGWealth-Logo.ai"/>
          <p:cNvPicPr>
            <a:picLocks noChangeAspect="1"/>
          </p:cNvPicPr>
          <p:nvPr/>
        </p:nvPicPr>
        <p:blipFill rotWithShape="1">
          <a:blip r:embed="rId8">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95156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a:t>Emerging Markets Stocks</a:t>
            </a:r>
          </a:p>
        </p:txBody>
      </p:sp>
      <p:sp>
        <p:nvSpPr>
          <p:cNvPr id="6" name="Text Placeholder 5"/>
          <p:cNvSpPr>
            <a:spLocks noGrp="1"/>
          </p:cNvSpPr>
          <p:nvPr>
            <p:ph type="body" sz="quarter" idx="14"/>
          </p:nvPr>
        </p:nvSpPr>
        <p:spPr/>
        <p:txBody>
          <a:bodyPr/>
          <a:lstStyle/>
          <a:p>
            <a:pPr lvl="0"/>
            <a:r>
              <a:rPr lang="en-US" dirty="0"/>
              <a:t>Fourth Quarter 2017 Index Returns</a:t>
            </a:r>
          </a:p>
        </p:txBody>
      </p:sp>
      <p:sp>
        <p:nvSpPr>
          <p:cNvPr id="13" name="Text Placeholder 12"/>
          <p:cNvSpPr>
            <a:spLocks noGrp="1"/>
          </p:cNvSpPr>
          <p:nvPr>
            <p:ph type="body" sz="quarter" idx="15"/>
          </p:nvPr>
        </p:nvSpPr>
        <p:spPr>
          <a:xfrm>
            <a:off x="594360" y="6992157"/>
            <a:ext cx="8529320" cy="529272"/>
          </a:xfrm>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Market segment (index representation) as follows: Large Cap (MSCI Emerging Markets Index), Small Cap (MSCI Emerging Markets Small Cap Index), Value (MSCI Emerging Markets Value Index), and Growth (MSCI Emerging Markets Growth Index). All index returns are net of withholding tax on dividends. World Market Cap represented by Russell 3000 Index, MSCI World ex USA IMI Index, and MSCI Emerging Markets IMI Index. MSCI Emerging Markets IMI Index used as the proxy for the emerging market portion of the market. MSCI data © MSCI 2018, all rights reserved. Frank Russell Company is the source and owner of the trademarks, service marks, and copyrights related to the Russell Indexes. </a:t>
            </a:r>
          </a:p>
        </p:txBody>
      </p:sp>
      <p:sp>
        <p:nvSpPr>
          <p:cNvPr id="8" name="Text Placeholder 7"/>
          <p:cNvSpPr>
            <a:spLocks noGrp="1"/>
          </p:cNvSpPr>
          <p:nvPr>
            <p:ph type="body" sz="quarter" idx="18"/>
          </p:nvPr>
        </p:nvSpPr>
        <p:spPr>
          <a:xfrm>
            <a:off x="585792" y="1790701"/>
            <a:ext cx="3689351" cy="2691634"/>
          </a:xfrm>
        </p:spPr>
        <p:txBody>
          <a:bodyPr/>
          <a:lstStyle/>
          <a:p>
            <a:r>
              <a:rPr lang="en-US" dirty="0"/>
              <a:t>In US dollar terms, emerging markets outperformed the US and non-US developed markets during the quarter.   </a:t>
            </a:r>
          </a:p>
          <a:p>
            <a:r>
              <a:rPr lang="en-US" dirty="0"/>
              <a:t>Looking at broad market indices, the value effect was negative. </a:t>
            </a:r>
          </a:p>
          <a:p>
            <a:r>
              <a:rPr lang="en-US" dirty="0"/>
              <a:t>Small caps outperformed large caps in emerging markets.  </a:t>
            </a:r>
          </a:p>
          <a:p>
            <a:r>
              <a:rPr lang="en-US" dirty="0">
                <a:solidFill>
                  <a:srgbClr val="FF0000"/>
                </a:solidFill>
              </a:rPr>
              <a:t>  </a:t>
            </a:r>
          </a:p>
          <a:p>
            <a:endParaRPr lang="en-US" dirty="0">
              <a:solidFill>
                <a:srgbClr val="FF0000"/>
              </a:solidFill>
            </a:endParaRPr>
          </a:p>
          <a:p>
            <a:r>
              <a:rPr lang="en-US" dirty="0">
                <a:solidFill>
                  <a:srgbClr val="FF0000"/>
                </a:solidFill>
              </a:rPr>
              <a:t>  </a:t>
            </a:r>
          </a:p>
          <a:p>
            <a:endParaRPr lang="en-US" dirty="0">
              <a:solidFill>
                <a:srgbClr val="FF0000"/>
              </a:solidFill>
            </a:endParaRPr>
          </a:p>
        </p:txBody>
      </p:sp>
      <p:graphicFrame>
        <p:nvGraphicFramePr>
          <p:cNvPr id="65" name="Chart 64"/>
          <p:cNvGraphicFramePr/>
          <p:nvPr>
            <p:extLst>
              <p:ext uri="{D42A27DB-BD31-4B8C-83A1-F6EECF244321}">
                <p14:modId xmlns:p14="http://schemas.microsoft.com/office/powerpoint/2010/main" val="210813244"/>
              </p:ext>
            </p:extLst>
          </p:nvPr>
        </p:nvGraphicFramePr>
        <p:xfrm>
          <a:off x="4617660" y="1790192"/>
          <a:ext cx="5295901" cy="24990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0923403"/>
              </p:ext>
            </p:extLst>
          </p:nvPr>
        </p:nvGraphicFramePr>
        <p:xfrm>
          <a:off x="4727575" y="4622800"/>
          <a:ext cx="3752850" cy="1809750"/>
        </p:xfrm>
        <a:graphic>
          <a:graphicData uri="http://schemas.openxmlformats.org/presentationml/2006/ole">
            <mc:AlternateContent xmlns:mc="http://schemas.openxmlformats.org/markup-compatibility/2006">
              <mc:Choice xmlns:v="urn:schemas-microsoft-com:vml" Requires="v">
                <p:oleObj spid="_x0000_s88319" name="Worksheet" r:id="rId5" imgW="3752779" imgH="1809686" progId="Excel.Sheet.12">
                  <p:embed/>
                </p:oleObj>
              </mc:Choice>
              <mc:Fallback>
                <p:oleObj name="Worksheet" r:id="rId5" imgW="3752779" imgH="1809686" progId="Excel.Sheet.12">
                  <p:embed/>
                  <p:pic>
                    <p:nvPicPr>
                      <p:cNvPr id="0" name=""/>
                      <p:cNvPicPr>
                        <a:picLocks noChangeAspect="1" noChangeArrowheads="1"/>
                      </p:cNvPicPr>
                      <p:nvPr/>
                    </p:nvPicPr>
                    <p:blipFill>
                      <a:blip r:embed="rId6"/>
                      <a:srcRect/>
                      <a:stretch>
                        <a:fillRect/>
                      </a:stretch>
                    </p:blipFill>
                    <p:spPr bwMode="auto">
                      <a:xfrm>
                        <a:off x="4727575" y="4622800"/>
                        <a:ext cx="37528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Chart 11"/>
          <p:cNvGraphicFramePr/>
          <p:nvPr>
            <p:extLst>
              <p:ext uri="{D42A27DB-BD31-4B8C-83A1-F6EECF244321}">
                <p14:modId xmlns:p14="http://schemas.microsoft.com/office/powerpoint/2010/main" val="1477286104"/>
              </p:ext>
            </p:extLst>
          </p:nvPr>
        </p:nvGraphicFramePr>
        <p:xfrm>
          <a:off x="688975" y="4141208"/>
          <a:ext cx="4671301" cy="2706359"/>
        </p:xfrm>
        <a:graphic>
          <a:graphicData uri="http://schemas.openxmlformats.org/drawingml/2006/chart">
            <c:chart xmlns:c="http://schemas.openxmlformats.org/drawingml/2006/chart" xmlns:r="http://schemas.openxmlformats.org/officeDocument/2006/relationships" r:id="rId7"/>
          </a:graphicData>
        </a:graphic>
      </p:graphicFrame>
      <p:sp>
        <p:nvSpPr>
          <p:cNvPr id="2" name="Slide Number Placeholder 1"/>
          <p:cNvSpPr>
            <a:spLocks noGrp="1"/>
          </p:cNvSpPr>
          <p:nvPr>
            <p:ph type="sldNum" sz="quarter" idx="12"/>
          </p:nvPr>
        </p:nvSpPr>
        <p:spPr/>
        <p:txBody>
          <a:bodyPr/>
          <a:lstStyle/>
          <a:p>
            <a:fld id="{66F6FF41-5833-4EBF-9145-362BCED2914A}" type="slidenum">
              <a:rPr lang="en-US" smtClean="0">
                <a:solidFill>
                  <a:prstClr val="white">
                    <a:lumMod val="50000"/>
                  </a:prstClr>
                </a:solidFill>
              </a:rPr>
              <a:pPr/>
              <a:t>9</a:t>
            </a:fld>
            <a:endParaRPr lang="en-US" dirty="0">
              <a:solidFill>
                <a:prstClr val="white">
                  <a:lumMod val="50000"/>
                </a:prstClr>
              </a:solidFill>
            </a:endParaRPr>
          </a:p>
        </p:txBody>
      </p:sp>
      <p:pic>
        <p:nvPicPr>
          <p:cNvPr id="11" name="Picture Placeholder 2" descr="ABGWealth-Logo.ai"/>
          <p:cNvPicPr>
            <a:picLocks noChangeAspect="1"/>
          </p:cNvPicPr>
          <p:nvPr/>
        </p:nvPicPr>
        <p:blipFill rotWithShape="1">
          <a:blip r:embed="rId8">
            <a:extLst>
              <a:ext uri="{28A0092B-C50C-407E-A947-70E740481C1C}">
                <a14:useLocalDpi xmlns:a14="http://schemas.microsoft.com/office/drawing/2010/main" val="0"/>
              </a:ext>
            </a:extLst>
          </a:blip>
          <a:srcRect t="13486" b="1556"/>
          <a:stretch/>
        </p:blipFill>
        <p:spPr>
          <a:xfrm>
            <a:off x="7759700" y="357188"/>
            <a:ext cx="1830388" cy="836612"/>
          </a:xfrm>
          <a:prstGeom prst="rect">
            <a:avLst/>
          </a:prstGeom>
        </p:spPr>
      </p:pic>
    </p:spTree>
    <p:extLst>
      <p:ext uri="{BB962C8B-B14F-4D97-AF65-F5344CB8AC3E}">
        <p14:creationId xmlns:p14="http://schemas.microsoft.com/office/powerpoint/2010/main" val="93675892"/>
      </p:ext>
    </p:extLst>
  </p:cSld>
  <p:clrMapOvr>
    <a:masterClrMapping/>
  </p:clrMapOvr>
</p:sld>
</file>

<file path=ppt/theme/theme1.xml><?xml version="1.0" encoding="utf-8"?>
<a:theme xmlns:a="http://schemas.openxmlformats.org/drawingml/2006/main" name="1_QMR_Q2_2016_Landscape v1arr">
  <a:themeElements>
    <a:clrScheme name="QMR 2013">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MR 2013">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QMR 2013">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QMR 2013">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3880</TotalTime>
  <Words>4249</Words>
  <Application>Microsoft Macintosh PowerPoint</Application>
  <PresentationFormat>Custom</PresentationFormat>
  <Paragraphs>290</Paragraphs>
  <Slides>18</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1_QMR_Q2_2016_Landscape v1arr</vt:lpstr>
      <vt:lpstr>Worksheet</vt:lpstr>
      <vt:lpstr>Q4</vt:lpstr>
      <vt:lpstr>Quarterly Market Review</vt:lpstr>
      <vt:lpstr>Market Summary</vt:lpstr>
      <vt:lpstr>World Stock Market Performance</vt:lpstr>
      <vt:lpstr>World Stock Market Performance</vt:lpstr>
      <vt:lpstr>World Asset Classes </vt:lpstr>
      <vt:lpstr>US Stocks</vt:lpstr>
      <vt:lpstr>International Developed Stocks</vt:lpstr>
      <vt:lpstr>Emerging Markets Stocks</vt:lpstr>
      <vt:lpstr>Select Country Performance</vt:lpstr>
      <vt:lpstr>Select Currency Performance vs. US Dollar</vt:lpstr>
      <vt:lpstr>Real Estate Investment Trusts (REITs)</vt:lpstr>
      <vt:lpstr>Commodities</vt:lpstr>
      <vt:lpstr>Fixed Income</vt:lpstr>
      <vt:lpstr>Impact of Diversification</vt:lpstr>
      <vt:lpstr>To Bit or Not to Bit:  What Should Investors Make of Bitcoin Mania?</vt:lpstr>
      <vt:lpstr>To Bit or Not to Bit</vt:lpstr>
      <vt:lpstr>To Bit or Not to Bit</vt:lpstr>
    </vt:vector>
  </TitlesOfParts>
  <Company>Dimensional Fund Advisors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Q2</dc:title>
  <dc:creator>Alicia.Rosner@dimensional.com</dc:creator>
  <cp:lastModifiedBy>Gina Stock</cp:lastModifiedBy>
  <cp:revision>555</cp:revision>
  <cp:lastPrinted>2018-01-03T18:22:50Z</cp:lastPrinted>
  <dcterms:created xsi:type="dcterms:W3CDTF">2016-07-05T22:39:06Z</dcterms:created>
  <dcterms:modified xsi:type="dcterms:W3CDTF">2018-02-21T17:53:58Z</dcterms:modified>
</cp:coreProperties>
</file>